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Sawarabi Mincho" panose="020B0604020202020204" charset="-128"/>
      <p:regular r:id="rId43"/>
    </p:embeddedFont>
    <p:embeddedFont>
      <p:font typeface="DM Sans" pitchFamily="2" charset="0"/>
      <p:regular r:id="rId44"/>
      <p:bold r:id="rId45"/>
      <p:italic r:id="rId46"/>
      <p:boldItalic r:id="rId47"/>
    </p:embeddedFont>
    <p:embeddedFont>
      <p:font typeface="Lato" panose="020F0502020204030203" pitchFamily="34" charset="0"/>
      <p:regular r:id="rId48"/>
      <p:bold r:id="rId49"/>
      <p:italic r:id="rId50"/>
      <p:boldItalic r:id="rId51"/>
    </p:embeddedFont>
    <p:embeddedFont>
      <p:font typeface="Nunito" pitchFamily="2" charset="0"/>
      <p:regular r:id="rId52"/>
      <p:bold r:id="rId53"/>
      <p:italic r:id="rId54"/>
      <p:boldItalic r:id="rId55"/>
    </p:embeddedFont>
    <p:embeddedFont>
      <p:font typeface="Roboto" panose="02000000000000000000" pitchFamily="2"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25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bing.com/ck/a?!&amp;&amp;p=d0587b85f6822120JmltdHM9MTcxNjQyMjQwMCZpZ3VpZD0zZDZjYzIzOC1kYTY5LTYwNzYtMmZlOC1kMWZhZGJlZDYxZGImaW5zaWQ9NTc3MA&amp;ptn=3&amp;ver=2&amp;hsh=3&amp;fclid=3d6cc238-da69-6076-2fe8-d1fadbed61db&amp;psq=current+federal+poverty+level+2024&amp;u=a1aHR0cHM6Ly9vYmFtYWNhcmVmYWN0cy5jb20vZmVkZXJhbC1wb3ZlcnR5LWxldmVscy1mb3ItYWNhLWNvdmVyYWdlLw&amp;ntb=1" TargetMode="External"/><Relationship Id="rId3" Type="http://schemas.openxmlformats.org/officeDocument/2006/relationships/hyperlink" Target="https://www.bing.com/ck/a?!&amp;&amp;p=94ad49d009ec8accJmltdHM9MTcxNjQyMjQwMCZpZ3VpZD0zZDZjYzIzOC1kYTY5LTYwNzYtMmZlOC1kMWZhZGJlZDYxZGImaW5zaWQ9NTc2NQ&amp;ptn=3&amp;ver=2&amp;hsh=3&amp;fclid=3d6cc238-da69-6076-2fe8-d1fadbed61db&amp;psq=current+federal+poverty+level+2024&amp;u=a1aHR0cHM6Ly9vYmFtYWNhcmVmYWN0cy5jb20vZmVkZXJhbC1wb3ZlcnR5LWxldmVscy1mb3ItYWNhLWNvdmVyYWdlLw&amp;ntb=1" TargetMode="External"/><Relationship Id="rId7" Type="http://schemas.openxmlformats.org/officeDocument/2006/relationships/hyperlink" Target="https://www.bing.com/ck/a?!&amp;&amp;p=a3b24d89d0cf7d17JmltdHM9MTcxNjQyMjQwMCZpZ3VpZD0zZDZjYzIzOC1kYTY5LTYwNzYtMmZlOC1kMWZhZGJlZDYxZGImaW5zaWQ9NTc2OQ&amp;ptn=3&amp;ver=2&amp;hsh=3&amp;fclid=3d6cc238-da69-6076-2fe8-d1fadbed61db&amp;psq=current+federal+poverty+level+2024&amp;u=a1aHR0cHM6Ly9vYmFtYWNhcmVmYWN0cy5jb20vZmVkZXJhbC1wb3ZlcnR5LWxldmVscy1mb3ItYWNhLWNvdmVyYWdlLw&amp;ntb=1"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bing.com/ck/a?!&amp;&amp;p=a9bd8a8d607fd984JmltdHM9MTcxNjQyMjQwMCZpZ3VpZD0zZDZjYzIzOC1kYTY5LTYwNzYtMmZlOC1kMWZhZGJlZDYxZGImaW5zaWQ9NTc2OA&amp;ptn=3&amp;ver=2&amp;hsh=3&amp;fclid=3d6cc238-da69-6076-2fe8-d1fadbed61db&amp;psq=current+federal+poverty+level+2024&amp;u=a1aHR0cHM6Ly9vYmFtYWNhcmVmYWN0cy5jb20vZmVkZXJhbC1wb3ZlcnR5LWxldmVscy1mb3ItYWNhLWNvdmVyYWdlLw&amp;ntb=1" TargetMode="External"/><Relationship Id="rId5" Type="http://schemas.openxmlformats.org/officeDocument/2006/relationships/hyperlink" Target="https://www.bing.com/ck/a?!&amp;&amp;p=de35f8f743490dadJmltdHM9MTcxNjQyMjQwMCZpZ3VpZD0zZDZjYzIzOC1kYTY5LTYwNzYtMmZlOC1kMWZhZGJlZDYxZGImaW5zaWQ9NTc2Nw&amp;ptn=3&amp;ver=2&amp;hsh=3&amp;fclid=3d6cc238-da69-6076-2fe8-d1fadbed61db&amp;psq=current+federal+poverty+level+2024&amp;u=a1aHR0cHM6Ly9vYmFtYWNhcmVmYWN0cy5jb20vZmVkZXJhbC1wb3ZlcnR5LWxldmVscy1mb3ItYWNhLWNvdmVyYWdlLw&amp;ntb=1" TargetMode="External"/><Relationship Id="rId10" Type="http://schemas.openxmlformats.org/officeDocument/2006/relationships/hyperlink" Target="https://www.bing.com/ck/a?!&amp;&amp;p=ef40938a75fde655JmltdHM9MTcxNjQyMjQwMCZpZ3VpZD0zZDZjYzIzOC1kYTY5LTYwNzYtMmZlOC1kMWZhZGJlZDYxZGImaW5zaWQ9NTc3Mg&amp;ptn=3&amp;ver=2&amp;hsh=3&amp;fclid=3d6cc238-da69-6076-2fe8-d1fadbed61db&amp;psq=current+federal+poverty+level+2024&amp;u=a1aHR0cHM6Ly9vYmFtYWNhcmVmYWN0cy5jb20vMjAyMy1mZWRlcmFsLXBvdmVydHktZ3VpZGVsaW5lcy1mb3ItMjAyNC1jb3ZlcmFnZS8&amp;ntb=1" TargetMode="External"/><Relationship Id="rId4" Type="http://schemas.openxmlformats.org/officeDocument/2006/relationships/hyperlink" Target="https://www.bing.com/ck/a?!&amp;&amp;p=cc340e75cef96438JmltdHM9MTcxNjQyMjQwMCZpZ3VpZD0zZDZjYzIzOC1kYTY5LTYwNzYtMmZlOC1kMWZhZGJlZDYxZGImaW5zaWQ9NTc2Ng&amp;ptn=3&amp;ver=2&amp;hsh=3&amp;fclid=3d6cc238-da69-6076-2fe8-d1fadbed61db&amp;psq=current+federal+poverty+level+2024&amp;u=a1aHR0cHM6Ly9vYmFtYWNhcmVmYWN0cy5jb20vZmVkZXJhbC1wb3ZlcnR5LWxldmVscy1mb3ItYWNhLWNvdmVyYWdlLw&amp;ntb=1" TargetMode="External"/><Relationship Id="rId9" Type="http://schemas.openxmlformats.org/officeDocument/2006/relationships/hyperlink" Target="https://www.bing.com/ck/a?!&amp;&amp;p=be8c1947b3ade448JmltdHM9MTcxNjQyMjQwMCZpZ3VpZD0zZDZjYzIzOC1kYTY5LTYwNzYtMmZlOC1kMWZhZGJlZDYxZGImaW5zaWQ9NTc3MQ&amp;ptn=3&amp;ver=2&amp;hsh=3&amp;fclid=3d6cc238-da69-6076-2fe8-d1fadbed61db&amp;psq=current+federal+poverty+level+2024&amp;u=a1aHR0cHM6Ly9vYmFtYWNhcmVmYWN0cy5jb20vMjAyMy1mZWRlcmFsLXBvdmVydHktZ3VpZGVsaW5lcy1mb3ItMjAyNC1jb3ZlcmFnZS8&amp;ntb=1"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249745f19d8_0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249745f19d8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photo: Point Arena Lighthouse in Mendocino</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7037450c7a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7037450c7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This report uses the disability definitions from the American Community Survey (ACS). Disability includes both physical and mental health disabilities. </a:t>
            </a:r>
            <a:endParaRPr/>
          </a:p>
          <a:p>
            <a:pPr marL="914400" lvl="1" indent="-298450" algn="l" rtl="0">
              <a:spcBef>
                <a:spcPts val="0"/>
              </a:spcBef>
              <a:spcAft>
                <a:spcPts val="0"/>
              </a:spcAft>
              <a:buSzPts val="1100"/>
              <a:buAutoNum type="alphaLcParenBoth"/>
            </a:pPr>
            <a:r>
              <a:rPr lang="en"/>
              <a:t>Cognitive: ‘due to physical, mental, or emotional condition: “serious difficulty concentrating, remembering, or making decisions”’</a:t>
            </a:r>
            <a:endParaRPr/>
          </a:p>
          <a:p>
            <a:pPr marL="914400" lvl="1" indent="-298450" algn="l" rtl="0">
              <a:spcBef>
                <a:spcPts val="0"/>
              </a:spcBef>
              <a:spcAft>
                <a:spcPts val="0"/>
              </a:spcAft>
              <a:buSzPts val="1100"/>
              <a:buAutoNum type="alphaLcParenBoth"/>
            </a:pPr>
            <a:r>
              <a:rPr lang="en"/>
              <a:t>Independent living: ‘due to physical, mental, or emotional condition, difficulty: “doing errands alone such as visiting a doctor’s office or shopping”’</a:t>
            </a:r>
            <a:endParaRPr/>
          </a:p>
          <a:p>
            <a:pPr marL="914400" lvl="1" indent="-298450" algn="l" rtl="0">
              <a:spcBef>
                <a:spcPts val="0"/>
              </a:spcBef>
              <a:spcAft>
                <a:spcPts val="0"/>
              </a:spcAft>
              <a:buSzPts val="1100"/>
              <a:buAutoNum type="alphaLcParenBoth"/>
            </a:pPr>
            <a:r>
              <a:rPr lang="en"/>
              <a:t>Ambulatory: “serious difficulty walking or climbing stairs”</a:t>
            </a:r>
            <a:endParaRPr/>
          </a:p>
          <a:p>
            <a:pPr marL="914400" lvl="1" indent="-298450" algn="l" rtl="0">
              <a:spcBef>
                <a:spcPts val="0"/>
              </a:spcBef>
              <a:spcAft>
                <a:spcPts val="0"/>
              </a:spcAft>
              <a:buSzPts val="1100"/>
              <a:buAutoNum type="alphaLcParenBoth"/>
            </a:pPr>
            <a:r>
              <a:rPr lang="en"/>
              <a:t>Self-care: “difficulty dressing or bathing”</a:t>
            </a:r>
            <a:endParaRPr/>
          </a:p>
          <a:p>
            <a:pPr marL="914400" lvl="1" indent="-298450" algn="l" rtl="0">
              <a:spcBef>
                <a:spcPts val="0"/>
              </a:spcBef>
              <a:spcAft>
                <a:spcPts val="0"/>
              </a:spcAft>
              <a:buSzPts val="1100"/>
              <a:buAutoNum type="alphaLcParenBoth"/>
            </a:pPr>
            <a:r>
              <a:rPr lang="en"/>
              <a:t>Vision: “blind or … serious difficulty seeing even when wearing glasses”</a:t>
            </a:r>
            <a:endParaRPr/>
          </a:p>
          <a:p>
            <a:pPr marL="914400" lvl="1" indent="-298450" algn="l" rtl="0">
              <a:spcBef>
                <a:spcPts val="0"/>
              </a:spcBef>
              <a:spcAft>
                <a:spcPts val="0"/>
              </a:spcAft>
              <a:buSzPts val="1100"/>
              <a:buAutoNum type="alphaLcParenBoth"/>
            </a:pPr>
            <a:r>
              <a:rPr lang="en"/>
              <a:t>Hearing: “deaf or … serious difficulty hearing”</a:t>
            </a:r>
            <a:endParaRPr/>
          </a:p>
          <a:p>
            <a:pPr marL="457200" lvl="0" indent="-298450" algn="l" rtl="0">
              <a:spcBef>
                <a:spcPts val="0"/>
              </a:spcBef>
              <a:spcAft>
                <a:spcPts val="0"/>
              </a:spcAft>
              <a:buSzPts val="1100"/>
              <a:buAutoNum type="arabicParenBoth"/>
            </a:pPr>
            <a:r>
              <a:rPr lang="en"/>
              <a:t>Takeaway: Rates of disability are much higher than state averages in Mendocino County and the region as a whole, even among young adults.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19deb22b9_0_3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719deb22b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dd55fa337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dd55fa337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Proximate risk factors: risk factors which are directly linked to health outcomes (example: the role of smoking in lung cancer). </a:t>
            </a:r>
            <a:endParaRPr/>
          </a:p>
          <a:p>
            <a:pPr marL="457200" lvl="0" indent="-298450" algn="l" rtl="0">
              <a:spcBef>
                <a:spcPts val="0"/>
              </a:spcBef>
              <a:spcAft>
                <a:spcPts val="0"/>
              </a:spcAft>
              <a:buSzPts val="1100"/>
              <a:buAutoNum type="arabicParenBoth"/>
            </a:pPr>
            <a:r>
              <a:rPr lang="en"/>
              <a:t>Identifying proximate factors allows for a more focused approach to exploration of deeper factors as well as a more focused approach to policy solutions. </a:t>
            </a: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718624262c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718624262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SAE stands for Small Area Estimation. Small Area Estimation techniques are used to estimate health outcomes and behaviors for smaller populations by using other sets of data. As SAE data is helpful, data providers caution against using the estimates to detect effects due to local area interventions, as those effects won’t necessarily be reflected in the data used to construct the SAE data. </a:t>
            </a:r>
            <a:endParaRPr/>
          </a:p>
          <a:p>
            <a:pPr marL="457200" lvl="0" indent="-298450" algn="l" rtl="0">
              <a:spcBef>
                <a:spcPts val="0"/>
              </a:spcBef>
              <a:spcAft>
                <a:spcPts val="0"/>
              </a:spcAft>
              <a:buSzPts val="1100"/>
              <a:buAutoNum type="arabicParenBoth"/>
            </a:pPr>
            <a:r>
              <a:rPr lang="en"/>
              <a:t>Binge drinking is defined as five or more drinks for males and four or more for females within two hours.</a:t>
            </a:r>
            <a:endParaRPr/>
          </a:p>
          <a:p>
            <a:pPr marL="457200" lvl="0" indent="-298450" algn="l" rtl="0">
              <a:spcBef>
                <a:spcPts val="0"/>
              </a:spcBef>
              <a:spcAft>
                <a:spcPts val="0"/>
              </a:spcAft>
              <a:buSzPts val="1100"/>
              <a:buAutoNum type="arabicParenBoth"/>
            </a:pPr>
            <a:r>
              <a:rPr lang="en"/>
              <a:t>Significant youth disparity in Mendocino county for substance use. </a:t>
            </a: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719deb22b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719deb22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a:p>
            <a:pPr marL="457200" lvl="0" indent="-298450" algn="l" rtl="0">
              <a:spcBef>
                <a:spcPts val="0"/>
              </a:spcBef>
              <a:spcAft>
                <a:spcPts val="0"/>
              </a:spcAft>
              <a:buSzPts val="1100"/>
              <a:buAutoNum type="arabicParenBoth"/>
            </a:pP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18624262c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1862426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What about the redwood coast region? Compare to the rest of the region. Doesn’t seem the Sky’s current chart in the report is good enough to compare. I can’t understand it.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719deb22b9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2719deb22b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(SECOND CHART) The Office of Traffic Safety ranks each California county from 1 (worst) to 58 (best) for each criteria above. Gold and Yellow on the chart indicate higher risk. You can see that there is a clear trend of higher risk in the region for pedestrian, hit-and-run, nighttime, and alcohol-involved fatal and injury traffic accidents in the Redwood Coast Region. </a:t>
            </a:r>
            <a:endParaRPr/>
          </a:p>
          <a:p>
            <a:pPr marL="457200" lvl="0" indent="-298450" algn="l" rtl="0">
              <a:spcBef>
                <a:spcPts val="0"/>
              </a:spcBef>
              <a:spcAft>
                <a:spcPts val="0"/>
              </a:spcAft>
              <a:buSzPts val="1100"/>
              <a:buAutoNum type="arabicParenBoth"/>
            </a:pPr>
            <a:r>
              <a:rPr lang="en"/>
              <a:t>There appears to be very serious risk for Mendocino County in the alcohol involved category. </a:t>
            </a: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719deb22b9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719deb22b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Suicides and firearm-related deaths are categorized together because suicides constitute more than half of firearm deaths on a national scale. </a:t>
            </a:r>
            <a:endParaRPr/>
          </a:p>
          <a:p>
            <a:pPr marL="457200" lvl="0" indent="-298450" algn="l" rtl="0">
              <a:spcBef>
                <a:spcPts val="0"/>
              </a:spcBef>
              <a:spcAft>
                <a:spcPts val="0"/>
              </a:spcAft>
              <a:buSzPts val="1100"/>
              <a:buAutoNum type="arabicParenBoth"/>
            </a:pPr>
            <a:r>
              <a:rPr lang="en"/>
              <a:t>Studies have shown a strong link between suicide ideation and completion, and therefore, suicide ideation can be a proximate explanation for the elevated suicide and firearm-related mortality rates.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719deb22b9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719deb22b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dd55fa337c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dd55fa337c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Important for the smoking rates chart to understand that all categories (current smoker, former smoker, and never smoked) all add up to represent 100% of the population categories.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4b23f29d6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4b23f29d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719deb22b9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719deb22b9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This section of the report analyzes factors drawn from the Social Determinants of Health Framework and considers related factors that are broadly discussed in the region’s Community Health Assessments (CHA). </a:t>
            </a:r>
            <a:endParaRPr/>
          </a:p>
          <a:p>
            <a:pPr marL="457200" lvl="0" indent="-298450" algn="l" rtl="0">
              <a:spcBef>
                <a:spcPts val="0"/>
              </a:spcBef>
              <a:spcAft>
                <a:spcPts val="0"/>
              </a:spcAft>
              <a:buSzPts val="1100"/>
              <a:buAutoNum type="arabicParenBoth"/>
            </a:pPr>
            <a:r>
              <a:rPr lang="en"/>
              <a:t>The Social Determinants of Health encompass five key themes: (a) economic stability (b) educational access (c) health access (d) neighborhood environment (e) social context.</a:t>
            </a:r>
            <a:endParaRPr/>
          </a:p>
          <a:p>
            <a:pPr marL="457200" lvl="0" indent="-298450" algn="l" rtl="0">
              <a:spcBef>
                <a:spcPts val="0"/>
              </a:spcBef>
              <a:spcAft>
                <a:spcPts val="0"/>
              </a:spcAft>
              <a:buSzPts val="1100"/>
              <a:buAutoNum type="arabicParenBoth"/>
            </a:pPr>
            <a:r>
              <a:rPr lang="en"/>
              <a:t>This study does not attempt to establish direct cause-and-effect relationships between the Economic, Social, Institutional, and Environment factors and proximate risk factors or health outcomes, however it investigates the connections between them.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19deb22b9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719deb22b9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719deb22b9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719deb22b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719deb22b9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719deb22b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Source: Hernandez and Hummer, 2013 The Effect of Educational Attainment on Adult Mortality in the United States. Popul Bull, 68(1):1-16. PMID: 25995521; PMCID: PMC4435622.</a:t>
            </a:r>
            <a:endParaRPr/>
          </a:p>
          <a:p>
            <a:pPr marL="457200" lvl="0" indent="-298450" algn="l" rtl="0">
              <a:spcBef>
                <a:spcPts val="0"/>
              </a:spcBef>
              <a:spcAft>
                <a:spcPts val="0"/>
              </a:spcAft>
              <a:buSzPts val="1100"/>
              <a:buAutoNum type="arabicParenBoth"/>
            </a:pPr>
            <a:r>
              <a:rPr lang="en"/>
              <a:t>In recent decades, smoking has become strongly associated with education levels. In the late 1960s, approximately 40% of college-educated people smoked compared to 45% of people without a college education, but the proportion of college graduates who smoke has fallen faster than that of those without a college degree. More recently, just 6.5% of college graduates smoke compared to 23.1% for those with a high school diploma or less (Cahn et al., 2018).</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719deb22b9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719deb22b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719deb22b9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719deb22b9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719deb22b9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719deb22b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While there is only a slightly higher rate of suicide ideation among men who live alone, studies show that men tend to be more likely to die from a suicide attempt compared to women, as men tend to choose more lethal means of suicide such as firearms (National Institute of Mental Health). The impact might result in more completed suicide attempts by men, even if the probability of suicide ideation between men and women aren’t drastically different.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719deb22b9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2719deb22b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85750" algn="l" rtl="0">
              <a:spcBef>
                <a:spcPts val="0"/>
              </a:spcBef>
              <a:spcAft>
                <a:spcPts val="0"/>
              </a:spcAft>
              <a:buSzPts val="900"/>
              <a:buAutoNum type="arabicParenBoth"/>
            </a:pPr>
            <a:r>
              <a:rPr lang="en" sz="1150">
                <a:solidFill>
                  <a:schemeClr val="dk1"/>
                </a:solidFill>
                <a:highlight>
                  <a:srgbClr val="FFFFFF"/>
                </a:highlight>
                <a:latin typeface="Nunito"/>
                <a:ea typeface="Nunito"/>
                <a:cs typeface="Nunito"/>
                <a:sym typeface="Nunito"/>
              </a:rPr>
              <a:t>Adverse Childhood Experiences (ACEs) are potentially traumatic events that occur in childhood. ACEs can include violence, abuse, and growing up in a family with mental health or substance use problems. Toxic stress from ACEs can change brain development and affect how the body responds to stress. ACEs are linked to chronic health problems, mental illness, and substance misuse in adulthood.</a:t>
            </a:r>
            <a:endParaRPr sz="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719deb22b9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719deb22b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ACEs data are available only for 2021. To make cross variable comparisons, the data must share a year in common. Binge Drinking in the Past Month is available for the 2021 year whereas Binge Drinking in the Past Year is not. Current Smoker with 1 ACE is statistically unreliable.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719deb22b9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719deb22b9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Source: Collins, S. E. (2016). Associations Between Socioeconomic Factors and Alcohol Outcomes. Alcohol Research, 38(1): 83-94. PMID: 27159815; PMCID: PMC4872618.</a:t>
            </a:r>
            <a:endParaRPr/>
          </a:p>
          <a:p>
            <a:pPr marL="457200" lvl="0" indent="-298450" algn="l" rtl="0">
              <a:spcBef>
                <a:spcPts val="0"/>
              </a:spcBef>
              <a:spcAft>
                <a:spcPts val="0"/>
              </a:spcAft>
              <a:buSzPts val="1100"/>
              <a:buAutoNum type="arabicParenBoth"/>
            </a:pPr>
            <a:r>
              <a:rPr lang="en"/>
              <a:t>Local data on the connection between homelessness and health is limited, state-level data reveals that public school students experiencing homelessness have substantially higher rates of cigarette smoking, substance use, and suicidal thoughts compared to peers not experiencing homelessness (CalSCHLS). </a:t>
            </a:r>
            <a:endParaRPr/>
          </a:p>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e0ceef0606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e0ceef060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The Redwood Coast population is considerably older compared to the state average.</a:t>
            </a:r>
            <a:endParaRPr/>
          </a:p>
          <a:p>
            <a:pPr marL="457200" lvl="0" indent="-298450" algn="l" rtl="0">
              <a:spcBef>
                <a:spcPts val="0"/>
              </a:spcBef>
              <a:spcAft>
                <a:spcPts val="0"/>
              </a:spcAft>
              <a:buSzPts val="1100"/>
              <a:buAutoNum type="arabicParenBoth"/>
            </a:pPr>
            <a:r>
              <a:rPr lang="en"/>
              <a:t>The region is primarily populated by white, non-Hispanic individuals, who constitute 67.7% of the total regional population— almost double the statewide proportion of 35.8% for this group. </a:t>
            </a:r>
            <a:endParaRPr/>
          </a:p>
          <a:p>
            <a:pPr marL="914400" lvl="1" indent="-298450" algn="l" rtl="0">
              <a:spcBef>
                <a:spcPts val="0"/>
              </a:spcBef>
              <a:spcAft>
                <a:spcPts val="0"/>
              </a:spcAft>
              <a:buSzPts val="1100"/>
              <a:buAutoNum type="alphaLcParenBoth"/>
            </a:pPr>
            <a:r>
              <a:rPr lang="en"/>
              <a:t>The American Indian and Alaskan Native (AIAN) population is proportionately higher than the state population, representing 2.4% of the Redwood Coast population as opposed to only 0.3% of the statewide population.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2719deb22b9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719deb22b9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Note that beige areas on the maps are not HPSAs. Emerald areas are HPSAs, with darker hues indicating higher scores and greater need.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719deb22b9_0_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719deb22b9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Source for Colon and Breast: Chan VW, Tan WS, Asif A, Ng A, Gbolahan O, Dinneen E, To W, Kadhim H, Premchand M, Burton O, Koe JS, Wang N, Leow JJ, Giannarini G, Vasdev N, Shariat SF, Enikeev D, Ng CF, Teoh JY. Effects of Delayed Radical Prostatectomy and Active Surveillance on Localised Prostate Cancer-A Systematic Review and Meta-Analysis. Cancers (Basel). 2021 Jun 30;13(13):3274. doi: 10.3390/cancers13133274. PMID: 34208888; PMCID: PMC8268689.</a:t>
            </a:r>
            <a:endParaRPr/>
          </a:p>
          <a:p>
            <a:pPr marL="457200" lvl="0" indent="-298450" algn="l" rtl="0">
              <a:spcBef>
                <a:spcPts val="0"/>
              </a:spcBef>
              <a:spcAft>
                <a:spcPts val="0"/>
              </a:spcAft>
              <a:buSzPts val="1100"/>
              <a:buAutoNum type="arabicParenBoth"/>
            </a:pPr>
            <a:r>
              <a:rPr lang="en"/>
              <a:t>Source for Prostate: Hanna T P, King W D, Thibodeau S, Jalink M, Paulin G A, Harvey-Jones E et al. Mortality due to cancer treatment delay: systematic review and meta-analysis BMJ 2020; 371 :m4087 doi:10.1136/bmj.m4087 </a:t>
            </a:r>
            <a:endParaRPr/>
          </a:p>
          <a:p>
            <a:pPr marL="457200" lvl="0" indent="-298450" algn="l" rtl="0">
              <a:spcBef>
                <a:spcPts val="0"/>
              </a:spcBef>
              <a:spcAft>
                <a:spcPts val="0"/>
              </a:spcAft>
              <a:buSzPts val="1100"/>
              <a:buAutoNum type="arabicParenBoth"/>
            </a:pPr>
            <a:r>
              <a:rPr lang="en">
                <a:solidFill>
                  <a:srgbClr val="4007A2"/>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The federal poverty level for 2024 coverage is </a:t>
            </a:r>
            <a:r>
              <a:rPr lang="en" b="1">
                <a:solidFill>
                  <a:srgbClr val="4007A2"/>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$14,580</a:t>
            </a:r>
            <a:r>
              <a:rPr lang="en">
                <a:solidFill>
                  <a:srgbClr val="4007A2"/>
                </a:solidFill>
                <a:highlight>
                  <a:srgbClr val="FFFFFF"/>
                </a:highlight>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 for an individual and $30,000 for a family of 4</a:t>
            </a:r>
            <a:r>
              <a:rPr lang="en" sz="650">
                <a:solidFill>
                  <a:srgbClr val="123BB6"/>
                </a:solidFill>
                <a:highlight>
                  <a:srgbClr val="D1DBFA"/>
                </a:highlight>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1</a:t>
            </a:r>
            <a:r>
              <a:rPr lang="en">
                <a:solidFill>
                  <a:srgbClr val="111111"/>
                </a:solidFill>
                <a:highlight>
                  <a:srgbClr val="FFFFFF"/>
                </a:highlight>
                <a:latin typeface="Roboto"/>
                <a:ea typeface="Roboto"/>
                <a:cs typeface="Roboto"/>
                <a:sym typeface="Roboto"/>
              </a:rPr>
              <a:t>. </a:t>
            </a:r>
            <a:r>
              <a:rPr lang="en">
                <a:solidFill>
                  <a:srgbClr val="4007A2"/>
                </a:solidFill>
                <a:highlight>
                  <a:srgbClr val="FFFFFF"/>
                </a:highlight>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This is an increase from the federal poverty level for 2023 coverage, which was $13,590 for an individual and $27,750 for a family of 4</a:t>
            </a:r>
            <a:r>
              <a:rPr lang="en" sz="650">
                <a:solidFill>
                  <a:srgbClr val="123BB6"/>
                </a:solidFill>
                <a:highlight>
                  <a:srgbClr val="D1DBFA"/>
                </a:highlight>
                <a:uFill>
                  <a:noFill/>
                </a:uFill>
                <a:latin typeface="Roboto"/>
                <a:ea typeface="Roboto"/>
                <a:cs typeface="Roboto"/>
                <a:sym typeface="Roboto"/>
                <a:hlinkClick r:id="rId6">
                  <a:extLst>
                    <a:ext uri="{A12FA001-AC4F-418D-AE19-62706E023703}">
                      <ahyp:hlinkClr xmlns:ahyp="http://schemas.microsoft.com/office/drawing/2018/hyperlinkcolor" val="tx"/>
                    </a:ext>
                  </a:extLst>
                </a:hlinkClick>
              </a:rPr>
              <a:t>1</a:t>
            </a:r>
            <a:r>
              <a:rPr lang="en">
                <a:solidFill>
                  <a:srgbClr val="111111"/>
                </a:solidFill>
                <a:highlight>
                  <a:srgbClr val="FFFFFF"/>
                </a:highlight>
                <a:latin typeface="Roboto"/>
                <a:ea typeface="Roboto"/>
                <a:cs typeface="Roboto"/>
                <a:sym typeface="Roboto"/>
              </a:rPr>
              <a:t>. </a:t>
            </a:r>
            <a:r>
              <a:rPr lang="en">
                <a:solidFill>
                  <a:srgbClr val="4007A2"/>
                </a:solidFill>
                <a:highlight>
                  <a:srgbClr val="FFFFFF"/>
                </a:highlight>
                <a:uFill>
                  <a:noFill/>
                </a:uFill>
                <a:latin typeface="Roboto"/>
                <a:ea typeface="Roboto"/>
                <a:cs typeface="Roboto"/>
                <a:sym typeface="Roboto"/>
                <a:hlinkClick r:id="rId7">
                  <a:extLst>
                    <a:ext uri="{A12FA001-AC4F-418D-AE19-62706E023703}">
                      <ahyp:hlinkClr xmlns:ahyp="http://schemas.microsoft.com/office/drawing/2018/hyperlinkcolor" val="tx"/>
                    </a:ext>
                  </a:extLst>
                </a:hlinkClick>
              </a:rPr>
              <a:t>The federal poverty level for 2022 coverage was $12,880 for an individual and $26,500 for a family of 4</a:t>
            </a:r>
            <a:r>
              <a:rPr lang="en" sz="650">
                <a:solidFill>
                  <a:srgbClr val="123BB6"/>
                </a:solidFill>
                <a:highlight>
                  <a:srgbClr val="D1DBFA"/>
                </a:highlight>
                <a:uFill>
                  <a:noFill/>
                </a:uFill>
                <a:latin typeface="Roboto"/>
                <a:ea typeface="Roboto"/>
                <a:cs typeface="Roboto"/>
                <a:sym typeface="Roboto"/>
                <a:hlinkClick r:id="rId8">
                  <a:extLst>
                    <a:ext uri="{A12FA001-AC4F-418D-AE19-62706E023703}">
                      <ahyp:hlinkClr xmlns:ahyp="http://schemas.microsoft.com/office/drawing/2018/hyperlinkcolor" val="tx"/>
                    </a:ext>
                  </a:extLst>
                </a:hlinkClick>
              </a:rPr>
              <a:t>1</a:t>
            </a:r>
            <a:r>
              <a:rPr lang="en">
                <a:solidFill>
                  <a:srgbClr val="111111"/>
                </a:solidFill>
                <a:highlight>
                  <a:srgbClr val="FFFFFF"/>
                </a:highlight>
                <a:latin typeface="Roboto"/>
                <a:ea typeface="Roboto"/>
                <a:cs typeface="Roboto"/>
                <a:sym typeface="Roboto"/>
              </a:rPr>
              <a:t>. </a:t>
            </a:r>
            <a:r>
              <a:rPr lang="en">
                <a:solidFill>
                  <a:srgbClr val="4007A2"/>
                </a:solidFill>
                <a:highlight>
                  <a:srgbClr val="FFFFFF"/>
                </a:highlight>
                <a:uFill>
                  <a:noFill/>
                </a:uFill>
                <a:latin typeface="Roboto"/>
                <a:ea typeface="Roboto"/>
                <a:cs typeface="Roboto"/>
                <a:sym typeface="Roboto"/>
                <a:hlinkClick r:id="rId9">
                  <a:extLst>
                    <a:ext uri="{A12FA001-AC4F-418D-AE19-62706E023703}">
                      <ahyp:hlinkClr xmlns:ahyp="http://schemas.microsoft.com/office/drawing/2018/hyperlinkcolor" val="tx"/>
                    </a:ext>
                  </a:extLst>
                </a:hlinkClick>
              </a:rPr>
              <a:t>The federal poverty level is used to determine eligibility for certain government programs and subsidies, such as Medicaid expansion and premium tax credits</a:t>
            </a:r>
            <a:r>
              <a:rPr lang="en" sz="650" u="sng">
                <a:solidFill>
                  <a:srgbClr val="123BB6"/>
                </a:solidFill>
                <a:highlight>
                  <a:srgbClr val="D1DBFA"/>
                </a:highlight>
                <a:latin typeface="Roboto"/>
                <a:ea typeface="Roboto"/>
                <a:cs typeface="Roboto"/>
                <a:sym typeface="Roboto"/>
                <a:hlinkClick r:id="rId10">
                  <a:extLst>
                    <a:ext uri="{A12FA001-AC4F-418D-AE19-62706E023703}">
                      <ahyp:hlinkClr xmlns:ahyp="http://schemas.microsoft.com/office/drawing/2018/hyperlinkcolor" val="tx"/>
                    </a:ext>
                  </a:extLst>
                </a:hlinkClick>
              </a:rPr>
              <a:t>2</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719deb22b9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719deb22b9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Not including data on blood lead levels for children as Mendocino’s rate is below the state average. It is a risk factor for the Redwood Coast Region as a whole though.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719deb22b9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719deb22b9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719deb22b9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719deb22b9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719deb22b9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719deb22b9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Data sourced from the CHIS 2011-2022</a:t>
            </a:r>
            <a:endParaRPr/>
          </a:p>
          <a:p>
            <a:pPr marL="457200" lvl="0" indent="-298450" algn="l" rtl="0">
              <a:spcBef>
                <a:spcPts val="0"/>
              </a:spcBef>
              <a:spcAft>
                <a:spcPts val="0"/>
              </a:spcAft>
              <a:buSzPts val="1100"/>
              <a:buAutoNum type="arabicParenBoth"/>
            </a:pPr>
            <a:r>
              <a:rPr lang="en"/>
              <a:t>Focus on highest risk in yellow</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719deb22b9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719deb22b9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719deb22b9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719deb22b9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e00e00fdd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e00e00fd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e00e00fdd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e00e00fdd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c2d377953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c2d377953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The BARHII framework posits that reducing health inequities requires looking at disparities in Environmental, Institutional, Economic, or Social Factors (upstream factors), and how they perpetuate inequities in risk factors and thus, inequities in health outcomes (downstream factors). </a:t>
            </a:r>
            <a:endParaRPr/>
          </a:p>
          <a:p>
            <a:pPr marL="457200" lvl="0" indent="-298450" algn="l" rtl="0">
              <a:spcBef>
                <a:spcPts val="0"/>
              </a:spcBef>
              <a:spcAft>
                <a:spcPts val="0"/>
              </a:spcAft>
              <a:buSzPts val="1100"/>
              <a:buAutoNum type="arabicParenBoth"/>
            </a:pPr>
            <a:r>
              <a:rPr lang="en"/>
              <a:t>“Why does the report work backwards from this framework?” Working backwards from this framework allows us to determine a set of health outcomes where there is significant and adverse disparity between the region and state to provide a more </a:t>
            </a:r>
            <a:r>
              <a:rPr lang="en" b="1"/>
              <a:t>targeted</a:t>
            </a:r>
            <a:r>
              <a:rPr lang="en"/>
              <a:t> look at risk factors contributing to these disparities.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e0ceef060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2e0ceef06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14805c50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e14805c5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The BARHII framework posits that reducing health inequities requires looking at disparities in Environmental, Institutional, Economic, or Social Factors (upstream factors), and how they perpetuate inequities in risk factors and thus, inequities in health outcomes (downstream factors). </a:t>
            </a:r>
            <a:endParaRPr/>
          </a:p>
          <a:p>
            <a:pPr marL="457200" lvl="0" indent="-298450" algn="l" rtl="0">
              <a:spcBef>
                <a:spcPts val="0"/>
              </a:spcBef>
              <a:spcAft>
                <a:spcPts val="0"/>
              </a:spcAft>
              <a:buSzPts val="1100"/>
              <a:buAutoNum type="arabicParenBoth"/>
            </a:pPr>
            <a:r>
              <a:rPr lang="en"/>
              <a:t>“Why does the report work backwards from this framework?” Working backwards from this framework allows us to determine a set of health outcomes where there is significant and adverse disparity between the region and state to provide a more </a:t>
            </a:r>
            <a:r>
              <a:rPr lang="en" b="1"/>
              <a:t>targeted</a:t>
            </a:r>
            <a:r>
              <a:rPr lang="en"/>
              <a:t> look at risk factors contributing to these disparities.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037450c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7037450c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037450c7a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037450c7a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Mendocino, when compared to the rest of the Redwood Coast Region, is experiencing less severe premature death and life expectancy when compared to their counterparts. </a:t>
            </a:r>
            <a:endParaRPr/>
          </a:p>
          <a:p>
            <a:pPr marL="457200" lvl="0" indent="-298450" algn="l" rtl="0">
              <a:spcBef>
                <a:spcPts val="0"/>
              </a:spcBef>
              <a:spcAft>
                <a:spcPts val="0"/>
              </a:spcAft>
              <a:buSzPts val="1100"/>
              <a:buAutoNum type="arabicParenBoth"/>
            </a:pPr>
            <a:r>
              <a:rPr lang="en"/>
              <a:t>Premature death is defined as death occurring before the age of 75. </a:t>
            </a:r>
            <a:endParaRPr/>
          </a:p>
          <a:p>
            <a:pPr marL="457200" lvl="0" indent="-298450" algn="l" rtl="0">
              <a:spcBef>
                <a:spcPts val="0"/>
              </a:spcBef>
              <a:spcAft>
                <a:spcPts val="0"/>
              </a:spcAft>
              <a:buSzPts val="1100"/>
              <a:buAutoNum type="arabicParenBoth"/>
            </a:pPr>
            <a:r>
              <a:rPr lang="en"/>
              <a:t>Age-adjusted rates are used to make comparisons between groups with different age distributions. They are summary measures adjusted for differences in age distributions.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dd55fa337c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dd55fa337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Important to note that this chart solely focuses on health outcomes of Mendocino County. Not the Redwood Coast Region. </a:t>
            </a:r>
            <a:endParaRPr/>
          </a:p>
          <a:p>
            <a:pPr marL="457200" lvl="0" indent="-298450" algn="l" rtl="0">
              <a:spcBef>
                <a:spcPts val="0"/>
              </a:spcBef>
              <a:spcAft>
                <a:spcPts val="0"/>
              </a:spcAft>
              <a:buSzPts val="1100"/>
              <a:buAutoNum type="arabicParenBoth"/>
            </a:pPr>
            <a:r>
              <a:rPr lang="en"/>
              <a:t>How to read this cluster chart. If an outcome is placed in the: </a:t>
            </a:r>
            <a:endParaRPr/>
          </a:p>
          <a:p>
            <a:pPr marL="914400" lvl="1" indent="-298450" algn="l" rtl="0">
              <a:spcBef>
                <a:spcPts val="0"/>
              </a:spcBef>
              <a:spcAft>
                <a:spcPts val="0"/>
              </a:spcAft>
              <a:buSzPts val="1100"/>
              <a:buAutoNum type="alphaLcParenBoth"/>
            </a:pPr>
            <a:r>
              <a:rPr lang="en"/>
              <a:t>Upper left quadrant, then the outcome is happening at a higher rate than the state, but trends are improving. </a:t>
            </a:r>
            <a:endParaRPr/>
          </a:p>
          <a:p>
            <a:pPr marL="914400" lvl="1" indent="-298450" algn="l" rtl="0">
              <a:spcBef>
                <a:spcPts val="0"/>
              </a:spcBef>
              <a:spcAft>
                <a:spcPts val="0"/>
              </a:spcAft>
              <a:buSzPts val="1100"/>
              <a:buAutoNum type="alphaLcParenBoth"/>
            </a:pPr>
            <a:r>
              <a:rPr lang="en"/>
              <a:t>Upper right quadrant, then the outcome is happening at a higher rate than the state, but trends are worsening.</a:t>
            </a:r>
            <a:endParaRPr/>
          </a:p>
          <a:p>
            <a:pPr marL="914400" lvl="1" indent="-298450" algn="l" rtl="0">
              <a:spcBef>
                <a:spcPts val="0"/>
              </a:spcBef>
              <a:spcAft>
                <a:spcPts val="0"/>
              </a:spcAft>
              <a:buSzPts val="1100"/>
              <a:buAutoNum type="alphaLcParenBoth"/>
            </a:pPr>
            <a:r>
              <a:rPr lang="en"/>
              <a:t>Lower left quadrant, then the outcome is happening at a lower rate than the state, but trends</a:t>
            </a:r>
            <a:r>
              <a:rPr lang="en">
                <a:solidFill>
                  <a:schemeClr val="dk1"/>
                </a:solidFill>
              </a:rPr>
              <a:t> are improving.</a:t>
            </a:r>
            <a:endParaRPr>
              <a:solidFill>
                <a:schemeClr val="dk1"/>
              </a:solidFill>
            </a:endParaRPr>
          </a:p>
          <a:p>
            <a:pPr marL="914400" lvl="1" indent="-298450" algn="l" rtl="0">
              <a:spcBef>
                <a:spcPts val="0"/>
              </a:spcBef>
              <a:spcAft>
                <a:spcPts val="0"/>
              </a:spcAft>
              <a:buClr>
                <a:schemeClr val="dk1"/>
              </a:buClr>
              <a:buSzPts val="1100"/>
              <a:buAutoNum type="alphaLcParenBoth"/>
            </a:pPr>
            <a:r>
              <a:rPr lang="en">
                <a:solidFill>
                  <a:schemeClr val="dk1"/>
                </a:solidFill>
              </a:rPr>
              <a:t>Lower right quadrant, then the outcome is happening at a lower rate than the state, but trends are worsening.</a:t>
            </a:r>
            <a:endParaRPr>
              <a:solidFill>
                <a:schemeClr val="dk1"/>
              </a:solidFill>
            </a:endParaRPr>
          </a:p>
          <a:p>
            <a:pPr marL="457200" lvl="0" indent="-298450" algn="l" rtl="0">
              <a:spcBef>
                <a:spcPts val="0"/>
              </a:spcBef>
              <a:spcAft>
                <a:spcPts val="0"/>
              </a:spcAft>
              <a:buClr>
                <a:schemeClr val="dk1"/>
              </a:buClr>
              <a:buSzPts val="1100"/>
              <a:buAutoNum type="arabicParenBoth"/>
            </a:pPr>
            <a:r>
              <a:rPr lang="en">
                <a:solidFill>
                  <a:schemeClr val="dk1"/>
                </a:solidFill>
              </a:rPr>
              <a:t>Takeaway: The most substantial adverse health disparities between Mendocino and the state are evident in rates of drug induced deaths, unintentional injuries, motor vehicle deaths, suicide, and fire-arm related deaths.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7037450c7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7037450c7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arenBoth"/>
            </a:pPr>
            <a:r>
              <a:rPr lang="en"/>
              <a:t>Important to note that these are moderately elevated rates and aren’t significantly worse than the state.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841763" y="535000"/>
            <a:ext cx="4009800" cy="2128500"/>
          </a:xfrm>
          <a:prstGeom prst="rect">
            <a:avLst/>
          </a:prstGeom>
        </p:spPr>
        <p:txBody>
          <a:bodyPr spcFirstLastPara="1" wrap="square" lIns="91425" tIns="91425" rIns="91425" bIns="91425" anchor="t" anchorCtr="0">
            <a:normAutofit/>
          </a:bodyPr>
          <a:lstStyle>
            <a:lvl1pPr lvl="0" rtl="0">
              <a:lnSpc>
                <a:spcPct val="85000"/>
              </a:lnSpc>
              <a:spcBef>
                <a:spcPts val="0"/>
              </a:spcBef>
              <a:spcAft>
                <a:spcPts val="0"/>
              </a:spcAft>
              <a:buSzPts val="5200"/>
              <a:buNone/>
              <a:defRPr sz="7400">
                <a:solidFill>
                  <a:srgbClr val="000000"/>
                </a:solidFill>
                <a:latin typeface="Sawarabi Mincho"/>
                <a:ea typeface="Sawarabi Mincho"/>
                <a:cs typeface="Sawarabi Mincho"/>
                <a:sym typeface="Sawarabi Mincho"/>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2" name="Google Shape;52;p13"/>
          <p:cNvSpPr txBox="1">
            <a:spLocks noGrp="1"/>
          </p:cNvSpPr>
          <p:nvPr>
            <p:ph type="subTitle" idx="1"/>
          </p:nvPr>
        </p:nvSpPr>
        <p:spPr>
          <a:xfrm>
            <a:off x="2911013" y="3939775"/>
            <a:ext cx="1940700" cy="585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a:solidFill>
                  <a:schemeClr val="dk1"/>
                </a:solidFill>
                <a:latin typeface="DM Sans Medium"/>
                <a:ea typeface="DM Sans Medium"/>
                <a:cs typeface="DM Sans Medium"/>
                <a:sym typeface="DM Sans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3"/>
          <p:cNvSpPr txBox="1">
            <a:spLocks noGrp="1"/>
          </p:cNvSpPr>
          <p:nvPr>
            <p:ph type="subTitle" idx="2"/>
          </p:nvPr>
        </p:nvSpPr>
        <p:spPr>
          <a:xfrm>
            <a:off x="841763" y="3939775"/>
            <a:ext cx="1862400" cy="393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b="1">
                <a:solidFill>
                  <a:schemeClr val="dk1"/>
                </a:solidFill>
                <a:latin typeface="DM Sans"/>
                <a:ea typeface="DM Sans"/>
                <a:cs typeface="DM Sans"/>
                <a:sym typeface="DM Sans"/>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hyperlink" Target="mailto:Devin.Flynn@humboldt.edu"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mailto:Dawn.Arledge@humboldt.edu" TargetMode="External"/><Relationship Id="rId5" Type="http://schemas.openxmlformats.org/officeDocument/2006/relationships/hyperlink" Target="mailto:lao3@humboldt.edu" TargetMode="Externa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
        <p:cNvGrpSpPr/>
        <p:nvPr/>
      </p:nvGrpSpPr>
      <p:grpSpPr>
        <a:xfrm>
          <a:off x="0" y="0"/>
          <a:ext cx="0" cy="0"/>
          <a:chOff x="0" y="0"/>
          <a:chExt cx="0" cy="0"/>
        </a:xfrm>
      </p:grpSpPr>
      <p:pic>
        <p:nvPicPr>
          <p:cNvPr id="58" name="Google Shape;58;p14"/>
          <p:cNvPicPr preferRelativeResize="0"/>
          <p:nvPr/>
        </p:nvPicPr>
        <p:blipFill>
          <a:blip r:embed="rId4">
            <a:alphaModFix/>
          </a:blip>
          <a:stretch>
            <a:fillRect/>
          </a:stretch>
        </p:blipFill>
        <p:spPr>
          <a:xfrm>
            <a:off x="-1" y="0"/>
            <a:ext cx="9144003" cy="5143502"/>
          </a:xfrm>
          <a:prstGeom prst="rect">
            <a:avLst/>
          </a:prstGeom>
          <a:noFill/>
          <a:ln>
            <a:noFill/>
          </a:ln>
        </p:spPr>
      </p:pic>
      <p:pic>
        <p:nvPicPr>
          <p:cNvPr id="59" name="Google Shape;59;p14"/>
          <p:cNvPicPr preferRelativeResize="0"/>
          <p:nvPr/>
        </p:nvPicPr>
        <p:blipFill rotWithShape="1">
          <a:blip r:embed="rId5">
            <a:alphaModFix/>
          </a:blip>
          <a:srcRect t="7798" b="7806"/>
          <a:stretch/>
        </p:blipFill>
        <p:spPr>
          <a:xfrm>
            <a:off x="-1" y="0"/>
            <a:ext cx="9144003" cy="5143501"/>
          </a:xfrm>
          <a:prstGeom prst="rect">
            <a:avLst/>
          </a:prstGeom>
          <a:noFill/>
          <a:ln>
            <a:noFill/>
          </a:ln>
        </p:spPr>
      </p:pic>
      <p:sp>
        <p:nvSpPr>
          <p:cNvPr id="60" name="Google Shape;60;p14"/>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txBox="1">
            <a:spLocks noGrp="1"/>
          </p:cNvSpPr>
          <p:nvPr>
            <p:ph type="ctrTitle"/>
          </p:nvPr>
        </p:nvSpPr>
        <p:spPr>
          <a:xfrm>
            <a:off x="1710125" y="11655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California’s Redwood Coast: Exploring the Roots of Health Disparities</a:t>
            </a:r>
            <a:endParaRPr sz="3600">
              <a:solidFill>
                <a:schemeClr val="dk1"/>
              </a:solidFill>
            </a:endParaRPr>
          </a:p>
        </p:txBody>
      </p:sp>
      <p:sp>
        <p:nvSpPr>
          <p:cNvPr id="62" name="Google Shape;62;p14"/>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63" name="Google Shape;63;p14"/>
          <p:cNvSpPr/>
          <p:nvPr/>
        </p:nvSpPr>
        <p:spPr>
          <a:xfrm>
            <a:off x="2229425" y="3012175"/>
            <a:ext cx="4617600" cy="1020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M Sans"/>
                <a:ea typeface="DM Sans"/>
                <a:cs typeface="DM Sans"/>
                <a:sym typeface="DM Sans"/>
              </a:rPr>
              <a:t>California Center for Rural Policy at Cal Poly Humboldt</a:t>
            </a:r>
            <a:endParaRPr>
              <a:latin typeface="DM Sans"/>
              <a:ea typeface="DM Sans"/>
              <a:cs typeface="DM Sans"/>
              <a:sym typeface="DM Sans"/>
            </a:endParaRPr>
          </a:p>
          <a:p>
            <a:pPr marL="0" lvl="0" indent="0" algn="ctr" rtl="0">
              <a:spcBef>
                <a:spcPts val="0"/>
              </a:spcBef>
              <a:spcAft>
                <a:spcPts val="0"/>
              </a:spcAft>
              <a:buNone/>
            </a:pPr>
            <a:endParaRPr>
              <a:latin typeface="DM Sans"/>
              <a:ea typeface="DM Sans"/>
              <a:cs typeface="DM Sans"/>
              <a:sym typeface="DM Sans"/>
            </a:endParaRPr>
          </a:p>
          <a:p>
            <a:pPr marL="0" lvl="0" indent="0" algn="ctr" rtl="0">
              <a:spcBef>
                <a:spcPts val="0"/>
              </a:spcBef>
              <a:spcAft>
                <a:spcPts val="0"/>
              </a:spcAft>
              <a:buNone/>
            </a:pPr>
            <a:r>
              <a:rPr lang="en">
                <a:latin typeface="DM Sans"/>
                <a:ea typeface="DM Sans"/>
                <a:cs typeface="DM Sans"/>
                <a:sym typeface="DM Sans"/>
              </a:rPr>
              <a:t>Author: Schuyler Kirsch</a:t>
            </a:r>
            <a:endParaRPr>
              <a:latin typeface="DM Sans"/>
              <a:ea typeface="DM Sans"/>
              <a:cs typeface="DM Sans"/>
              <a:sym typeface="DM Sans"/>
            </a:endParaRPr>
          </a:p>
          <a:p>
            <a:pPr marL="0" lvl="0" indent="0" algn="ctr" rtl="0">
              <a:spcBef>
                <a:spcPts val="0"/>
              </a:spcBef>
              <a:spcAft>
                <a:spcPts val="0"/>
              </a:spcAft>
              <a:buNone/>
            </a:pPr>
            <a:r>
              <a:rPr lang="en">
                <a:latin typeface="DM Sans"/>
                <a:ea typeface="DM Sans"/>
                <a:cs typeface="DM Sans"/>
                <a:sym typeface="DM Sans"/>
              </a:rPr>
              <a:t>Presenter: Leigh Pierre-Oetker</a:t>
            </a:r>
            <a:endParaRPr>
              <a:latin typeface="DM Sans"/>
              <a:ea typeface="DM Sans"/>
              <a:cs typeface="DM Sans"/>
              <a:sym typeface="DM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pic>
        <p:nvPicPr>
          <p:cNvPr id="151" name="Google Shape;151;p23"/>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52" name="Google Shape;152;p23"/>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Significantly Higher Rates of Disability</a:t>
            </a:r>
            <a:endParaRPr sz="1800">
              <a:latin typeface="Sawarabi Mincho"/>
              <a:ea typeface="Sawarabi Mincho"/>
              <a:cs typeface="Sawarabi Mincho"/>
              <a:sym typeface="Sawarabi Mincho"/>
            </a:endParaRPr>
          </a:p>
        </p:txBody>
      </p:sp>
      <p:sp>
        <p:nvSpPr>
          <p:cNvPr id="153" name="Google Shape;153;p23"/>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54" name="Google Shape;154;p23"/>
          <p:cNvSpPr/>
          <p:nvPr/>
        </p:nvSpPr>
        <p:spPr>
          <a:xfrm>
            <a:off x="918025" y="1282000"/>
            <a:ext cx="7315200" cy="1224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Disability rates are higher than the state average across the region. While the aging population is a contributing factor, it’s noteworthy that even among individuals aged 18 to 34, disability rates are significantly higher than the state average. </a:t>
            </a:r>
            <a:endParaRPr>
              <a:solidFill>
                <a:schemeClr val="dk1"/>
              </a:solidFill>
              <a:latin typeface="DM Sans"/>
              <a:ea typeface="DM Sans"/>
              <a:cs typeface="DM Sans"/>
              <a:sym typeface="DM Sans"/>
            </a:endParaRPr>
          </a:p>
        </p:txBody>
      </p:sp>
      <p:sp>
        <p:nvSpPr>
          <p:cNvPr id="155" name="Google Shape;155;p23"/>
          <p:cNvSpPr/>
          <p:nvPr/>
        </p:nvSpPr>
        <p:spPr>
          <a:xfrm>
            <a:off x="2825300" y="2800475"/>
            <a:ext cx="6026400" cy="15531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56" name="Google Shape;156;p23"/>
          <p:cNvSpPr txBox="1"/>
          <p:nvPr/>
        </p:nvSpPr>
        <p:spPr>
          <a:xfrm>
            <a:off x="5630550" y="4097075"/>
            <a:ext cx="3266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157" name="Google Shape;157;p23"/>
          <p:cNvSpPr txBox="1"/>
          <p:nvPr/>
        </p:nvSpPr>
        <p:spPr>
          <a:xfrm>
            <a:off x="2954250" y="2800475"/>
            <a:ext cx="1328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Disability Rates</a:t>
            </a:r>
            <a:endParaRPr>
              <a:solidFill>
                <a:schemeClr val="dk1"/>
              </a:solidFill>
            </a:endParaRPr>
          </a:p>
        </p:txBody>
      </p:sp>
      <p:pic>
        <p:nvPicPr>
          <p:cNvPr id="158" name="Google Shape;158;p23"/>
          <p:cNvPicPr preferRelativeResize="0"/>
          <p:nvPr/>
        </p:nvPicPr>
        <p:blipFill>
          <a:blip r:embed="rId5">
            <a:alphaModFix/>
          </a:blip>
          <a:stretch>
            <a:fillRect/>
          </a:stretch>
        </p:blipFill>
        <p:spPr>
          <a:xfrm>
            <a:off x="2872525" y="3171538"/>
            <a:ext cx="5943600" cy="981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p24"/>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64" name="Google Shape;164;p24"/>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Significantly Higher Rates of Disability</a:t>
            </a:r>
            <a:endParaRPr sz="1800">
              <a:latin typeface="Sawarabi Mincho"/>
              <a:ea typeface="Sawarabi Mincho"/>
              <a:cs typeface="Sawarabi Mincho"/>
              <a:sym typeface="Sawarabi Mincho"/>
            </a:endParaRPr>
          </a:p>
        </p:txBody>
      </p:sp>
      <p:sp>
        <p:nvSpPr>
          <p:cNvPr id="165" name="Google Shape;165;p24"/>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66" name="Google Shape;166;p24"/>
          <p:cNvSpPr/>
          <p:nvPr/>
        </p:nvSpPr>
        <p:spPr>
          <a:xfrm>
            <a:off x="1574375" y="1072200"/>
            <a:ext cx="6026400" cy="3830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67" name="Google Shape;167;p24"/>
          <p:cNvSpPr txBox="1"/>
          <p:nvPr/>
        </p:nvSpPr>
        <p:spPr>
          <a:xfrm>
            <a:off x="4379625" y="4602050"/>
            <a:ext cx="3266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168" name="Google Shape;168;p24"/>
          <p:cNvSpPr txBox="1"/>
          <p:nvPr/>
        </p:nvSpPr>
        <p:spPr>
          <a:xfrm>
            <a:off x="1627125" y="1019450"/>
            <a:ext cx="1886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Disability Rates by Age</a:t>
            </a:r>
            <a:endParaRPr>
              <a:solidFill>
                <a:schemeClr val="dk1"/>
              </a:solidFill>
            </a:endParaRPr>
          </a:p>
        </p:txBody>
      </p:sp>
      <p:pic>
        <p:nvPicPr>
          <p:cNvPr id="169" name="Google Shape;169;p24"/>
          <p:cNvPicPr preferRelativeResize="0"/>
          <p:nvPr/>
        </p:nvPicPr>
        <p:blipFill>
          <a:blip r:embed="rId5">
            <a:alphaModFix/>
          </a:blip>
          <a:stretch>
            <a:fillRect/>
          </a:stretch>
        </p:blipFill>
        <p:spPr>
          <a:xfrm>
            <a:off x="1615775" y="1339375"/>
            <a:ext cx="5943600" cy="33909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pic>
        <p:nvPicPr>
          <p:cNvPr id="174" name="Google Shape;174;p25"/>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75" name="Google Shape;175;p25"/>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76" name="Google Shape;176;p25"/>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txBox="1">
            <a:spLocks noGrp="1"/>
          </p:cNvSpPr>
          <p:nvPr>
            <p:ph type="ctrTitle"/>
          </p:nvPr>
        </p:nvSpPr>
        <p:spPr>
          <a:xfrm>
            <a:off x="1710125" y="15465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“Proximate”Risk Factors</a:t>
            </a:r>
            <a:endParaRPr sz="3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83" name="Google Shape;183;p26"/>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Substance Use Likely Contributes Substantially to Mendocino’s Elevated Mortality Rates</a:t>
            </a:r>
            <a:endParaRPr sz="1800">
              <a:latin typeface="Sawarabi Mincho"/>
              <a:ea typeface="Sawarabi Mincho"/>
              <a:cs typeface="Sawarabi Mincho"/>
              <a:sym typeface="Sawarabi Mincho"/>
            </a:endParaRPr>
          </a:p>
        </p:txBody>
      </p:sp>
      <p:sp>
        <p:nvSpPr>
          <p:cNvPr id="184" name="Google Shape;184;p26"/>
          <p:cNvSpPr/>
          <p:nvPr/>
        </p:nvSpPr>
        <p:spPr>
          <a:xfrm>
            <a:off x="285775" y="1829450"/>
            <a:ext cx="2192700" cy="2321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Rates of liver disease deaths are elevated in the region. Heavy alcohol consumption is a leading risk factor for liver disease. Multiple data sources collectively signal higher rates of excessive drinking. </a:t>
            </a:r>
            <a:endParaRPr>
              <a:solidFill>
                <a:schemeClr val="dk1"/>
              </a:solidFill>
              <a:latin typeface="DM Sans"/>
              <a:ea typeface="DM Sans"/>
              <a:cs typeface="DM Sans"/>
              <a:sym typeface="DM Sans"/>
            </a:endParaRPr>
          </a:p>
        </p:txBody>
      </p:sp>
      <p:sp>
        <p:nvSpPr>
          <p:cNvPr id="185" name="Google Shape;185;p26"/>
          <p:cNvSpPr/>
          <p:nvPr/>
        </p:nvSpPr>
        <p:spPr>
          <a:xfrm>
            <a:off x="2629675" y="1180225"/>
            <a:ext cx="6026400" cy="1513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86" name="Google Shape;186;p26"/>
          <p:cNvSpPr txBox="1"/>
          <p:nvPr/>
        </p:nvSpPr>
        <p:spPr>
          <a:xfrm>
            <a:off x="5451525" y="2436925"/>
            <a:ext cx="31263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187" name="Google Shape;187;p26"/>
          <p:cNvSpPr txBox="1"/>
          <p:nvPr/>
        </p:nvSpPr>
        <p:spPr>
          <a:xfrm>
            <a:off x="2606225" y="114365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Binge Drinking in Past Year (Left 2021 - 2022, Right 2011 -2015)</a:t>
            </a:r>
            <a:endParaRPr>
              <a:solidFill>
                <a:schemeClr val="dk1"/>
              </a:solidFill>
            </a:endParaRPr>
          </a:p>
        </p:txBody>
      </p:sp>
      <p:pic>
        <p:nvPicPr>
          <p:cNvPr id="188" name="Google Shape;188;p26"/>
          <p:cNvPicPr preferRelativeResize="0"/>
          <p:nvPr/>
        </p:nvPicPr>
        <p:blipFill>
          <a:blip r:embed="rId5">
            <a:alphaModFix/>
          </a:blip>
          <a:stretch>
            <a:fillRect/>
          </a:stretch>
        </p:blipFill>
        <p:spPr>
          <a:xfrm>
            <a:off x="2671075" y="1463700"/>
            <a:ext cx="5943600" cy="1019175"/>
          </a:xfrm>
          <a:prstGeom prst="rect">
            <a:avLst/>
          </a:prstGeom>
          <a:noFill/>
          <a:ln>
            <a:noFill/>
          </a:ln>
        </p:spPr>
      </p:pic>
      <p:sp>
        <p:nvSpPr>
          <p:cNvPr id="189" name="Google Shape;189;p26"/>
          <p:cNvSpPr/>
          <p:nvPr/>
        </p:nvSpPr>
        <p:spPr>
          <a:xfrm>
            <a:off x="2653125" y="2995775"/>
            <a:ext cx="6026400" cy="2062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90" name="Google Shape;190;p26"/>
          <p:cNvSpPr txBox="1"/>
          <p:nvPr/>
        </p:nvSpPr>
        <p:spPr>
          <a:xfrm>
            <a:off x="4480675" y="4785875"/>
            <a:ext cx="4187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Adult Estimate from CHRR, Youth Data sourced from CalSCHLS</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191" name="Google Shape;191;p26"/>
          <p:cNvSpPr txBox="1"/>
          <p:nvPr/>
        </p:nvSpPr>
        <p:spPr>
          <a:xfrm>
            <a:off x="2629675" y="295920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Alcohol Use Indicators (Adult Excessive Drinking 2020, Youth Data 2017-2019)</a:t>
            </a:r>
            <a:endParaRPr>
              <a:solidFill>
                <a:schemeClr val="dk1"/>
              </a:solidFill>
            </a:endParaRPr>
          </a:p>
        </p:txBody>
      </p:sp>
      <p:pic>
        <p:nvPicPr>
          <p:cNvPr id="192" name="Google Shape;192;p26"/>
          <p:cNvPicPr preferRelativeResize="0"/>
          <p:nvPr/>
        </p:nvPicPr>
        <p:blipFill>
          <a:blip r:embed="rId6">
            <a:alphaModFix/>
          </a:blip>
          <a:stretch>
            <a:fillRect/>
          </a:stretch>
        </p:blipFill>
        <p:spPr>
          <a:xfrm>
            <a:off x="2694525" y="3242000"/>
            <a:ext cx="5943600" cy="160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6"/>
        <p:cNvGrpSpPr/>
        <p:nvPr/>
      </p:nvGrpSpPr>
      <p:grpSpPr>
        <a:xfrm>
          <a:off x="0" y="0"/>
          <a:ext cx="0" cy="0"/>
          <a:chOff x="0" y="0"/>
          <a:chExt cx="0" cy="0"/>
        </a:xfrm>
      </p:grpSpPr>
      <p:pic>
        <p:nvPicPr>
          <p:cNvPr id="197" name="Google Shape;197;p27"/>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98" name="Google Shape;198;p27"/>
          <p:cNvSpPr/>
          <p:nvPr/>
        </p:nvSpPr>
        <p:spPr>
          <a:xfrm>
            <a:off x="537150" y="213350"/>
            <a:ext cx="36537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Hepatitis C Contributes to Liver Disease</a:t>
            </a:r>
            <a:endParaRPr sz="1800">
              <a:latin typeface="Sawarabi Mincho"/>
              <a:ea typeface="Sawarabi Mincho"/>
              <a:cs typeface="Sawarabi Mincho"/>
              <a:sym typeface="Sawarabi Mincho"/>
            </a:endParaRPr>
          </a:p>
        </p:txBody>
      </p:sp>
      <p:sp>
        <p:nvSpPr>
          <p:cNvPr id="199" name="Google Shape;199;p27"/>
          <p:cNvSpPr/>
          <p:nvPr/>
        </p:nvSpPr>
        <p:spPr>
          <a:xfrm>
            <a:off x="971200" y="1254500"/>
            <a:ext cx="2719500" cy="3042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Hepatitis C is another risk factor for liver disease, and is primarily transmitted through sharing needles. </a:t>
            </a:r>
            <a:endParaRPr>
              <a:solidFill>
                <a:schemeClr val="dk1"/>
              </a:solidFill>
              <a:latin typeface="DM Sans"/>
              <a:ea typeface="DM Sans"/>
              <a:cs typeface="DM Sans"/>
              <a:sym typeface="DM Sans"/>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0" lvl="0" indent="0" algn="l" rtl="0">
              <a:spcBef>
                <a:spcPts val="0"/>
              </a:spcBef>
              <a:spcAft>
                <a:spcPts val="0"/>
              </a:spcAft>
              <a:buNone/>
            </a:pPr>
            <a:r>
              <a:rPr lang="en">
                <a:solidFill>
                  <a:schemeClr val="dk1"/>
                </a:solidFill>
                <a:latin typeface="DM Sans"/>
                <a:ea typeface="DM Sans"/>
                <a:cs typeface="DM Sans"/>
                <a:sym typeface="DM Sans"/>
              </a:rPr>
              <a:t>Rates of Hepatitis C in Mendocino County, and in the greater Redwood Coast Region, are the highest in the state. </a:t>
            </a:r>
            <a:endParaRPr>
              <a:solidFill>
                <a:schemeClr val="dk1"/>
              </a:solidFill>
              <a:latin typeface="DM Sans"/>
              <a:ea typeface="DM Sans"/>
              <a:cs typeface="DM Sans"/>
              <a:sym typeface="DM Sans"/>
            </a:endParaRPr>
          </a:p>
        </p:txBody>
      </p:sp>
      <p:sp>
        <p:nvSpPr>
          <p:cNvPr id="200" name="Google Shape;200;p27"/>
          <p:cNvSpPr/>
          <p:nvPr/>
        </p:nvSpPr>
        <p:spPr>
          <a:xfrm>
            <a:off x="4487850" y="213350"/>
            <a:ext cx="4320600" cy="4821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01" name="Google Shape;201;p27"/>
          <p:cNvSpPr txBox="1"/>
          <p:nvPr/>
        </p:nvSpPr>
        <p:spPr>
          <a:xfrm>
            <a:off x="5268100" y="4778325"/>
            <a:ext cx="3690900" cy="2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CDPH, Rates are averaged over 2014, 2016, and 2018</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02" name="Google Shape;202;p27"/>
          <p:cNvSpPr txBox="1"/>
          <p:nvPr/>
        </p:nvSpPr>
        <p:spPr>
          <a:xfrm>
            <a:off x="4440300" y="213350"/>
            <a:ext cx="47037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Newly Reported Chronic Hepatitis C per 100,000 Population</a:t>
            </a:r>
            <a:endParaRPr>
              <a:solidFill>
                <a:schemeClr val="dk1"/>
              </a:solidFill>
            </a:endParaRPr>
          </a:p>
        </p:txBody>
      </p:sp>
      <p:pic>
        <p:nvPicPr>
          <p:cNvPr id="203" name="Google Shape;203;p27"/>
          <p:cNvPicPr preferRelativeResize="0"/>
          <p:nvPr/>
        </p:nvPicPr>
        <p:blipFill>
          <a:blip r:embed="rId5">
            <a:alphaModFix/>
          </a:blip>
          <a:stretch>
            <a:fillRect/>
          </a:stretch>
        </p:blipFill>
        <p:spPr>
          <a:xfrm>
            <a:off x="4640875" y="576627"/>
            <a:ext cx="4014549" cy="4277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pic>
        <p:nvPicPr>
          <p:cNvPr id="208" name="Google Shape;208;p28"/>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09" name="Google Shape;209;p28"/>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Fentanyl Contributes to Spike in Overdose Deaths</a:t>
            </a:r>
            <a:endParaRPr sz="1800">
              <a:latin typeface="Sawarabi Mincho"/>
              <a:ea typeface="Sawarabi Mincho"/>
              <a:cs typeface="Sawarabi Mincho"/>
              <a:sym typeface="Sawarabi Mincho"/>
            </a:endParaRPr>
          </a:p>
        </p:txBody>
      </p:sp>
      <p:sp>
        <p:nvSpPr>
          <p:cNvPr id="210" name="Google Shape;210;p28"/>
          <p:cNvSpPr/>
          <p:nvPr/>
        </p:nvSpPr>
        <p:spPr>
          <a:xfrm>
            <a:off x="918150" y="1154650"/>
            <a:ext cx="7315200" cy="899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Fentanyl has contributed substantially to the rise in drug overdose deaths in Mendocino County, starting around 2018. Fentanyl deaths account for over half of statewide overdose deaths, and account for roughly half of drug overdose deaths in the Redwood Coast region. </a:t>
            </a:r>
            <a:endParaRPr>
              <a:solidFill>
                <a:schemeClr val="dk1"/>
              </a:solidFill>
              <a:latin typeface="DM Sans"/>
              <a:ea typeface="DM Sans"/>
              <a:cs typeface="DM Sans"/>
              <a:sym typeface="DM Sans"/>
            </a:endParaRPr>
          </a:p>
        </p:txBody>
      </p:sp>
      <p:sp>
        <p:nvSpPr>
          <p:cNvPr id="211" name="Google Shape;211;p28"/>
          <p:cNvSpPr/>
          <p:nvPr/>
        </p:nvSpPr>
        <p:spPr>
          <a:xfrm>
            <a:off x="1539775" y="2218350"/>
            <a:ext cx="6026400" cy="28086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12" name="Google Shape;212;p28"/>
          <p:cNvSpPr txBox="1"/>
          <p:nvPr/>
        </p:nvSpPr>
        <p:spPr>
          <a:xfrm>
            <a:off x="4361625" y="4770450"/>
            <a:ext cx="3266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CDPH Overdose Surveillance Dashboard</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13" name="Google Shape;213;p28"/>
          <p:cNvSpPr txBox="1"/>
          <p:nvPr/>
        </p:nvSpPr>
        <p:spPr>
          <a:xfrm>
            <a:off x="1516325" y="2181775"/>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Age-Adjusted Drug Overdose Mortality Rates per 100,000, Mendocino County</a:t>
            </a:r>
            <a:endParaRPr>
              <a:solidFill>
                <a:schemeClr val="dk1"/>
              </a:solidFill>
            </a:endParaRPr>
          </a:p>
        </p:txBody>
      </p:sp>
      <p:pic>
        <p:nvPicPr>
          <p:cNvPr id="214" name="Google Shape;214;p28"/>
          <p:cNvPicPr preferRelativeResize="0"/>
          <p:nvPr/>
        </p:nvPicPr>
        <p:blipFill>
          <a:blip r:embed="rId5">
            <a:alphaModFix/>
          </a:blip>
          <a:stretch>
            <a:fillRect/>
          </a:stretch>
        </p:blipFill>
        <p:spPr>
          <a:xfrm>
            <a:off x="1873262" y="2514000"/>
            <a:ext cx="5359429" cy="2297824"/>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8"/>
        <p:cNvGrpSpPr/>
        <p:nvPr/>
      </p:nvGrpSpPr>
      <p:grpSpPr>
        <a:xfrm>
          <a:off x="0" y="0"/>
          <a:ext cx="0" cy="0"/>
          <a:chOff x="0" y="0"/>
          <a:chExt cx="0" cy="0"/>
        </a:xfrm>
      </p:grpSpPr>
      <p:pic>
        <p:nvPicPr>
          <p:cNvPr id="219" name="Google Shape;219;p29"/>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20" name="Google Shape;220;p29"/>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Motor Vehicle Traffic Crashes</a:t>
            </a:r>
            <a:endParaRPr sz="1800">
              <a:latin typeface="Sawarabi Mincho"/>
              <a:ea typeface="Sawarabi Mincho"/>
              <a:cs typeface="Sawarabi Mincho"/>
              <a:sym typeface="Sawarabi Mincho"/>
            </a:endParaRPr>
          </a:p>
        </p:txBody>
      </p:sp>
      <p:sp>
        <p:nvSpPr>
          <p:cNvPr id="221" name="Google Shape;221;p29"/>
          <p:cNvSpPr/>
          <p:nvPr/>
        </p:nvSpPr>
        <p:spPr>
          <a:xfrm>
            <a:off x="1515225" y="1261300"/>
            <a:ext cx="2251800" cy="13551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Substance use appears to play a critical role in the region’s elevated motor vehicle deaths. </a:t>
            </a:r>
            <a:endParaRPr>
              <a:solidFill>
                <a:schemeClr val="dk1"/>
              </a:solidFill>
              <a:latin typeface="DM Sans"/>
              <a:ea typeface="DM Sans"/>
              <a:cs typeface="DM Sans"/>
              <a:sym typeface="DM Sans"/>
            </a:endParaRPr>
          </a:p>
        </p:txBody>
      </p:sp>
      <p:sp>
        <p:nvSpPr>
          <p:cNvPr id="222" name="Google Shape;222;p29"/>
          <p:cNvSpPr/>
          <p:nvPr/>
        </p:nvSpPr>
        <p:spPr>
          <a:xfrm>
            <a:off x="1625875" y="2900400"/>
            <a:ext cx="6026400" cy="20901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23" name="Google Shape;223;p29"/>
          <p:cNvSpPr txBox="1"/>
          <p:nvPr/>
        </p:nvSpPr>
        <p:spPr>
          <a:xfrm>
            <a:off x="3994225" y="4733925"/>
            <a:ext cx="37200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Office of Traffic Safety, 2017 -2020 Average</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24" name="Google Shape;224;p29"/>
          <p:cNvSpPr txBox="1"/>
          <p:nvPr/>
        </p:nvSpPr>
        <p:spPr>
          <a:xfrm>
            <a:off x="1602425" y="283105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OTS Crash Risk Rankings</a:t>
            </a:r>
            <a:endParaRPr>
              <a:solidFill>
                <a:schemeClr val="dk1"/>
              </a:solidFill>
            </a:endParaRPr>
          </a:p>
        </p:txBody>
      </p:sp>
      <p:pic>
        <p:nvPicPr>
          <p:cNvPr id="225" name="Google Shape;225;p29"/>
          <p:cNvPicPr preferRelativeResize="0"/>
          <p:nvPr/>
        </p:nvPicPr>
        <p:blipFill>
          <a:blip r:embed="rId5">
            <a:alphaModFix/>
          </a:blip>
          <a:stretch>
            <a:fillRect/>
          </a:stretch>
        </p:blipFill>
        <p:spPr>
          <a:xfrm>
            <a:off x="1667275" y="3155575"/>
            <a:ext cx="5943600" cy="1628775"/>
          </a:xfrm>
          <a:prstGeom prst="rect">
            <a:avLst/>
          </a:prstGeom>
          <a:noFill/>
          <a:ln>
            <a:noFill/>
          </a:ln>
        </p:spPr>
      </p:pic>
      <p:sp>
        <p:nvSpPr>
          <p:cNvPr id="226" name="Google Shape;226;p29"/>
          <p:cNvSpPr/>
          <p:nvPr/>
        </p:nvSpPr>
        <p:spPr>
          <a:xfrm>
            <a:off x="3952550" y="1118438"/>
            <a:ext cx="3720000" cy="1664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27" name="Google Shape;227;p29"/>
          <p:cNvSpPr txBox="1"/>
          <p:nvPr/>
        </p:nvSpPr>
        <p:spPr>
          <a:xfrm>
            <a:off x="4111100" y="2524763"/>
            <a:ext cx="3720000" cy="20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County Health Rankings and Roadmaps, 2016-2020</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28" name="Google Shape;228;p29"/>
          <p:cNvSpPr txBox="1"/>
          <p:nvPr/>
        </p:nvSpPr>
        <p:spPr>
          <a:xfrm>
            <a:off x="3929100" y="1108213"/>
            <a:ext cx="35184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Percent of Driving Deaths Involving Alcohol</a:t>
            </a:r>
            <a:endParaRPr>
              <a:solidFill>
                <a:schemeClr val="dk1"/>
              </a:solidFill>
            </a:endParaRPr>
          </a:p>
        </p:txBody>
      </p:sp>
      <p:pic>
        <p:nvPicPr>
          <p:cNvPr id="229" name="Google Shape;229;p29"/>
          <p:cNvPicPr preferRelativeResize="0"/>
          <p:nvPr/>
        </p:nvPicPr>
        <p:blipFill>
          <a:blip r:embed="rId6">
            <a:alphaModFix/>
          </a:blip>
          <a:stretch>
            <a:fillRect/>
          </a:stretch>
        </p:blipFill>
        <p:spPr>
          <a:xfrm>
            <a:off x="4447425" y="1325113"/>
            <a:ext cx="2838450" cy="1323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3"/>
        <p:cNvGrpSpPr/>
        <p:nvPr/>
      </p:nvGrpSpPr>
      <p:grpSpPr>
        <a:xfrm>
          <a:off x="0" y="0"/>
          <a:ext cx="0" cy="0"/>
          <a:chOff x="0" y="0"/>
          <a:chExt cx="0" cy="0"/>
        </a:xfrm>
      </p:grpSpPr>
      <p:pic>
        <p:nvPicPr>
          <p:cNvPr id="234" name="Google Shape;234;p30"/>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35" name="Google Shape;235;p30"/>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Suicides and Firearm Deaths</a:t>
            </a:r>
            <a:endParaRPr sz="1800">
              <a:latin typeface="Sawarabi Mincho"/>
              <a:ea typeface="Sawarabi Mincho"/>
              <a:cs typeface="Sawarabi Mincho"/>
              <a:sym typeface="Sawarabi Mincho"/>
            </a:endParaRPr>
          </a:p>
        </p:txBody>
      </p:sp>
      <p:sp>
        <p:nvSpPr>
          <p:cNvPr id="236" name="Google Shape;236;p30"/>
          <p:cNvSpPr/>
          <p:nvPr/>
        </p:nvSpPr>
        <p:spPr>
          <a:xfrm>
            <a:off x="2173200" y="1190513"/>
            <a:ext cx="4797600" cy="1561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Mendocino, and the greater Redwood Coast Region, have elevated rates of both suicides and firearm-related deaths. Multiple data sources strongly signal higher risk factors for suicide: </a:t>
            </a:r>
            <a:endParaRPr>
              <a:solidFill>
                <a:schemeClr val="dk1"/>
              </a:solidFill>
              <a:latin typeface="DM Sans"/>
              <a:ea typeface="DM Sans"/>
              <a:cs typeface="DM Sans"/>
              <a:sym typeface="DM Sans"/>
            </a:endParaRPr>
          </a:p>
        </p:txBody>
      </p:sp>
      <p:sp>
        <p:nvSpPr>
          <p:cNvPr id="237" name="Google Shape;237;p30"/>
          <p:cNvSpPr/>
          <p:nvPr/>
        </p:nvSpPr>
        <p:spPr>
          <a:xfrm>
            <a:off x="1625875" y="2951875"/>
            <a:ext cx="6026400" cy="1276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38" name="Google Shape;238;p30"/>
          <p:cNvSpPr txBox="1"/>
          <p:nvPr/>
        </p:nvSpPr>
        <p:spPr>
          <a:xfrm>
            <a:off x="1625875" y="3971925"/>
            <a:ext cx="6088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 2011-2022 (HML = Humboldt, Mendocino, Lake)</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39" name="Google Shape;239;p30"/>
          <p:cNvSpPr txBox="1"/>
          <p:nvPr/>
        </p:nvSpPr>
        <p:spPr>
          <a:xfrm>
            <a:off x="1602425" y="290725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“Have you ever seriously thought about committing suicide?”</a:t>
            </a:r>
            <a:endParaRPr>
              <a:solidFill>
                <a:schemeClr val="dk1"/>
              </a:solidFill>
            </a:endParaRPr>
          </a:p>
        </p:txBody>
      </p:sp>
      <p:pic>
        <p:nvPicPr>
          <p:cNvPr id="240" name="Google Shape;240;p30"/>
          <p:cNvPicPr preferRelativeResize="0"/>
          <p:nvPr/>
        </p:nvPicPr>
        <p:blipFill>
          <a:blip r:embed="rId5">
            <a:alphaModFix/>
          </a:blip>
          <a:stretch>
            <a:fillRect/>
          </a:stretch>
        </p:blipFill>
        <p:spPr>
          <a:xfrm>
            <a:off x="1667275" y="3162300"/>
            <a:ext cx="5943600" cy="809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pic>
        <p:nvPicPr>
          <p:cNvPr id="245" name="Google Shape;245;p31"/>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46" name="Google Shape;246;p31"/>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Risk Factors for Suicide &amp; Firearm Deaths</a:t>
            </a:r>
            <a:endParaRPr sz="1800">
              <a:latin typeface="Sawarabi Mincho"/>
              <a:ea typeface="Sawarabi Mincho"/>
              <a:cs typeface="Sawarabi Mincho"/>
              <a:sym typeface="Sawarabi Mincho"/>
            </a:endParaRPr>
          </a:p>
        </p:txBody>
      </p:sp>
      <p:sp>
        <p:nvSpPr>
          <p:cNvPr id="247" name="Google Shape;247;p31"/>
          <p:cNvSpPr/>
          <p:nvPr/>
        </p:nvSpPr>
        <p:spPr>
          <a:xfrm>
            <a:off x="1261950" y="1236875"/>
            <a:ext cx="6618900" cy="35196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48" name="Google Shape;248;p31"/>
          <p:cNvSpPr txBox="1"/>
          <p:nvPr/>
        </p:nvSpPr>
        <p:spPr>
          <a:xfrm>
            <a:off x="4021675" y="4352925"/>
            <a:ext cx="3921300" cy="3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Adult estimate from County Health Rankings and Roadmaps (CHRR) 2020, Youth data from CalSCHLS 2017-2019</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49" name="Google Shape;249;p31"/>
          <p:cNvSpPr txBox="1"/>
          <p:nvPr/>
        </p:nvSpPr>
        <p:spPr>
          <a:xfrm>
            <a:off x="1297625" y="123085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Mental Health Indicators </a:t>
            </a:r>
            <a:endParaRPr>
              <a:solidFill>
                <a:schemeClr val="dk1"/>
              </a:solidFill>
            </a:endParaRPr>
          </a:p>
        </p:txBody>
      </p:sp>
      <p:pic>
        <p:nvPicPr>
          <p:cNvPr id="250" name="Google Shape;250;p31"/>
          <p:cNvPicPr preferRelativeResize="0"/>
          <p:nvPr/>
        </p:nvPicPr>
        <p:blipFill>
          <a:blip r:embed="rId5">
            <a:alphaModFix/>
          </a:blip>
          <a:stretch>
            <a:fillRect/>
          </a:stretch>
        </p:blipFill>
        <p:spPr>
          <a:xfrm>
            <a:off x="1599600" y="1527163"/>
            <a:ext cx="5943600" cy="2752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4"/>
        <p:cNvGrpSpPr/>
        <p:nvPr/>
      </p:nvGrpSpPr>
      <p:grpSpPr>
        <a:xfrm>
          <a:off x="0" y="0"/>
          <a:ext cx="0" cy="0"/>
          <a:chOff x="0" y="0"/>
          <a:chExt cx="0" cy="0"/>
        </a:xfrm>
      </p:grpSpPr>
      <p:pic>
        <p:nvPicPr>
          <p:cNvPr id="255" name="Google Shape;255;p32"/>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56" name="Google Shape;256;p32"/>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Smoking is a Risk Factor for Mendocino County</a:t>
            </a:r>
            <a:endParaRPr sz="1800">
              <a:latin typeface="Sawarabi Mincho"/>
              <a:ea typeface="Sawarabi Mincho"/>
              <a:cs typeface="Sawarabi Mincho"/>
              <a:sym typeface="Sawarabi Mincho"/>
            </a:endParaRPr>
          </a:p>
        </p:txBody>
      </p:sp>
      <p:sp>
        <p:nvSpPr>
          <p:cNvPr id="257" name="Google Shape;257;p32"/>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258" name="Google Shape;258;p32"/>
          <p:cNvSpPr/>
          <p:nvPr/>
        </p:nvSpPr>
        <p:spPr>
          <a:xfrm>
            <a:off x="162850" y="1590700"/>
            <a:ext cx="2376300" cy="2688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The Redwood Coast Region has high rates of smoking, and elevated mortality rates for all cancers. However, Mendocino County appears to have moderately elevated rates of cancer and chronic lower respiratory disease deaths. </a:t>
            </a:r>
            <a:endParaRPr>
              <a:solidFill>
                <a:schemeClr val="dk1"/>
              </a:solidFill>
              <a:latin typeface="DM Sans"/>
              <a:ea typeface="DM Sans"/>
              <a:cs typeface="DM Sans"/>
              <a:sym typeface="DM Sans"/>
            </a:endParaRPr>
          </a:p>
        </p:txBody>
      </p:sp>
      <p:sp>
        <p:nvSpPr>
          <p:cNvPr id="259" name="Google Shape;259;p32"/>
          <p:cNvSpPr/>
          <p:nvPr/>
        </p:nvSpPr>
        <p:spPr>
          <a:xfrm>
            <a:off x="2664975" y="2688300"/>
            <a:ext cx="6215700" cy="2185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DM Sans"/>
              <a:ea typeface="DM Sans"/>
              <a:cs typeface="DM Sans"/>
              <a:sym typeface="DM Sans"/>
            </a:endParaRPr>
          </a:p>
        </p:txBody>
      </p:sp>
      <p:pic>
        <p:nvPicPr>
          <p:cNvPr id="260" name="Google Shape;260;p32"/>
          <p:cNvPicPr preferRelativeResize="0"/>
          <p:nvPr/>
        </p:nvPicPr>
        <p:blipFill>
          <a:blip r:embed="rId5">
            <a:alphaModFix/>
          </a:blip>
          <a:stretch>
            <a:fillRect/>
          </a:stretch>
        </p:blipFill>
        <p:spPr>
          <a:xfrm>
            <a:off x="2780325" y="2993950"/>
            <a:ext cx="5943600" cy="1485900"/>
          </a:xfrm>
          <a:prstGeom prst="rect">
            <a:avLst/>
          </a:prstGeom>
          <a:noFill/>
          <a:ln>
            <a:noFill/>
          </a:ln>
        </p:spPr>
      </p:pic>
      <p:sp>
        <p:nvSpPr>
          <p:cNvPr id="261" name="Google Shape;261;p32"/>
          <p:cNvSpPr txBox="1"/>
          <p:nvPr/>
        </p:nvSpPr>
        <p:spPr>
          <a:xfrm>
            <a:off x="5278575" y="4403650"/>
            <a:ext cx="3602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(Adult Estimate, County Health Rankings and Roadmaps 2020, Youth Data, CalSCHLS Data 2019-2021)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62" name="Google Shape;262;p32"/>
          <p:cNvSpPr txBox="1"/>
          <p:nvPr/>
        </p:nvSpPr>
        <p:spPr>
          <a:xfrm>
            <a:off x="2696150" y="268830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Smoking, Percent of Population </a:t>
            </a:r>
            <a:endParaRPr>
              <a:solidFill>
                <a:schemeClr val="dk1"/>
              </a:solidFill>
            </a:endParaRPr>
          </a:p>
        </p:txBody>
      </p:sp>
      <p:sp>
        <p:nvSpPr>
          <p:cNvPr id="263" name="Google Shape;263;p32"/>
          <p:cNvSpPr/>
          <p:nvPr/>
        </p:nvSpPr>
        <p:spPr>
          <a:xfrm>
            <a:off x="2664975" y="1279925"/>
            <a:ext cx="6215700" cy="1375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latin typeface="DM Sans"/>
              <a:ea typeface="DM Sans"/>
              <a:cs typeface="DM Sans"/>
              <a:sym typeface="DM Sans"/>
            </a:endParaRPr>
          </a:p>
        </p:txBody>
      </p:sp>
      <p:pic>
        <p:nvPicPr>
          <p:cNvPr id="264" name="Google Shape;264;p32"/>
          <p:cNvPicPr preferRelativeResize="0"/>
          <p:nvPr/>
        </p:nvPicPr>
        <p:blipFill>
          <a:blip r:embed="rId6">
            <a:alphaModFix/>
          </a:blip>
          <a:stretch>
            <a:fillRect/>
          </a:stretch>
        </p:blipFill>
        <p:spPr>
          <a:xfrm>
            <a:off x="2780325" y="1494688"/>
            <a:ext cx="5943600" cy="981075"/>
          </a:xfrm>
          <a:prstGeom prst="rect">
            <a:avLst/>
          </a:prstGeom>
          <a:noFill/>
          <a:ln>
            <a:noFill/>
          </a:ln>
        </p:spPr>
      </p:pic>
      <p:sp>
        <p:nvSpPr>
          <p:cNvPr id="265" name="Google Shape;265;p32"/>
          <p:cNvSpPr txBox="1"/>
          <p:nvPr/>
        </p:nvSpPr>
        <p:spPr>
          <a:xfrm>
            <a:off x="5278575" y="2399563"/>
            <a:ext cx="3602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2011-2022</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66" name="Google Shape;266;p32"/>
          <p:cNvSpPr txBox="1"/>
          <p:nvPr/>
        </p:nvSpPr>
        <p:spPr>
          <a:xfrm>
            <a:off x="2696150" y="1279925"/>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Smoking Rates</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pic>
        <p:nvPicPr>
          <p:cNvPr id="68" name="Google Shape;68;p15"/>
          <p:cNvPicPr preferRelativeResize="0"/>
          <p:nvPr/>
        </p:nvPicPr>
        <p:blipFill>
          <a:blip r:embed="rId4">
            <a:alphaModFix/>
          </a:blip>
          <a:stretch>
            <a:fillRect/>
          </a:stretch>
        </p:blipFill>
        <p:spPr>
          <a:xfrm>
            <a:off x="-1" y="0"/>
            <a:ext cx="9144003" cy="5143502"/>
          </a:xfrm>
          <a:prstGeom prst="rect">
            <a:avLst/>
          </a:prstGeom>
          <a:noFill/>
          <a:ln>
            <a:noFill/>
          </a:ln>
        </p:spPr>
      </p:pic>
      <p:pic>
        <p:nvPicPr>
          <p:cNvPr id="69" name="Google Shape;69;p15"/>
          <p:cNvPicPr preferRelativeResize="0"/>
          <p:nvPr/>
        </p:nvPicPr>
        <p:blipFill rotWithShape="1">
          <a:blip r:embed="rId3">
            <a:alphaModFix/>
          </a:blip>
          <a:srcRect t="7798" b="7806"/>
          <a:stretch/>
        </p:blipFill>
        <p:spPr>
          <a:xfrm>
            <a:off x="-1" y="0"/>
            <a:ext cx="9144003" cy="5143501"/>
          </a:xfrm>
          <a:prstGeom prst="rect">
            <a:avLst/>
          </a:prstGeom>
          <a:noFill/>
          <a:ln>
            <a:noFill/>
          </a:ln>
        </p:spPr>
      </p:pic>
      <p:sp>
        <p:nvSpPr>
          <p:cNvPr id="70" name="Google Shape;70;p15"/>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71" name="Google Shape;71;p15"/>
          <p:cNvSpPr/>
          <p:nvPr/>
        </p:nvSpPr>
        <p:spPr>
          <a:xfrm>
            <a:off x="129675" y="267625"/>
            <a:ext cx="3953700" cy="2698800"/>
          </a:xfrm>
          <a:prstGeom prst="rect">
            <a:avLst/>
          </a:prstGeom>
          <a:solidFill>
            <a:srgbClr val="E9EDEE"/>
          </a:solidFill>
          <a:ln w="9525" cap="flat" cmpd="sng">
            <a:solidFill>
              <a:srgbClr val="20212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endParaRPr sz="1100">
              <a:solidFill>
                <a:srgbClr val="202124"/>
              </a:solidFill>
              <a:latin typeface="Lato"/>
              <a:ea typeface="Lato"/>
              <a:cs typeface="Lato"/>
              <a:sym typeface="Lato"/>
            </a:endParaRPr>
          </a:p>
          <a:p>
            <a:pPr marL="0" lvl="0" indent="0" algn="ctr" rtl="0">
              <a:lnSpc>
                <a:spcPct val="115000"/>
              </a:lnSpc>
              <a:spcBef>
                <a:spcPts val="0"/>
              </a:spcBef>
              <a:spcAft>
                <a:spcPts val="0"/>
              </a:spcAft>
              <a:buNone/>
            </a:pPr>
            <a:endParaRPr sz="1100">
              <a:solidFill>
                <a:srgbClr val="202124"/>
              </a:solidFill>
              <a:latin typeface="Lato"/>
              <a:ea typeface="Lato"/>
              <a:cs typeface="Lato"/>
              <a:sym typeface="Lato"/>
            </a:endParaRPr>
          </a:p>
          <a:p>
            <a:pPr marL="0" lvl="0" indent="0" algn="ctr" rtl="0">
              <a:lnSpc>
                <a:spcPct val="115000"/>
              </a:lnSpc>
              <a:spcBef>
                <a:spcPts val="0"/>
              </a:spcBef>
              <a:spcAft>
                <a:spcPts val="0"/>
              </a:spcAft>
              <a:buNone/>
            </a:pPr>
            <a:endParaRPr sz="1100">
              <a:solidFill>
                <a:srgbClr val="202124"/>
              </a:solidFill>
              <a:latin typeface="Lato"/>
              <a:ea typeface="Lato"/>
              <a:cs typeface="Lato"/>
              <a:sym typeface="Lato"/>
            </a:endParaRPr>
          </a:p>
          <a:p>
            <a:pPr marL="0" lvl="0" indent="0" algn="ctr" rtl="0">
              <a:lnSpc>
                <a:spcPct val="115000"/>
              </a:lnSpc>
              <a:spcBef>
                <a:spcPts val="0"/>
              </a:spcBef>
              <a:spcAft>
                <a:spcPts val="0"/>
              </a:spcAft>
              <a:buNone/>
            </a:pPr>
            <a:endParaRPr sz="1100">
              <a:solidFill>
                <a:srgbClr val="202124"/>
              </a:solidFill>
              <a:latin typeface="Lato"/>
              <a:ea typeface="Lato"/>
              <a:cs typeface="Lato"/>
              <a:sym typeface="Lato"/>
            </a:endParaRPr>
          </a:p>
          <a:p>
            <a:pPr marL="0" lvl="0" indent="0" algn="ctr" rtl="0">
              <a:lnSpc>
                <a:spcPct val="115000"/>
              </a:lnSpc>
              <a:spcBef>
                <a:spcPts val="0"/>
              </a:spcBef>
              <a:spcAft>
                <a:spcPts val="0"/>
              </a:spcAft>
              <a:buNone/>
            </a:pPr>
            <a:endParaRPr sz="1100">
              <a:solidFill>
                <a:srgbClr val="202124"/>
              </a:solidFill>
              <a:latin typeface="Lato"/>
              <a:ea typeface="Lato"/>
              <a:cs typeface="Lato"/>
              <a:sym typeface="Lato"/>
            </a:endParaRPr>
          </a:p>
          <a:p>
            <a:pPr marL="0" lvl="0" indent="0" algn="l" rtl="0">
              <a:lnSpc>
                <a:spcPct val="115000"/>
              </a:lnSpc>
              <a:spcBef>
                <a:spcPts val="0"/>
              </a:spcBef>
              <a:spcAft>
                <a:spcPts val="0"/>
              </a:spcAft>
              <a:buNone/>
            </a:pPr>
            <a:endParaRPr sz="1100">
              <a:solidFill>
                <a:srgbClr val="202124"/>
              </a:solidFill>
              <a:latin typeface="Sawarabi Mincho"/>
              <a:ea typeface="Sawarabi Mincho"/>
              <a:cs typeface="Sawarabi Mincho"/>
              <a:sym typeface="Sawarabi Mincho"/>
            </a:endParaRPr>
          </a:p>
          <a:p>
            <a:pPr marL="0" lvl="0" indent="0" algn="ctr" rtl="0">
              <a:lnSpc>
                <a:spcPct val="115000"/>
              </a:lnSpc>
              <a:spcBef>
                <a:spcPts val="0"/>
              </a:spcBef>
              <a:spcAft>
                <a:spcPts val="0"/>
              </a:spcAft>
              <a:buClr>
                <a:schemeClr val="dk1"/>
              </a:buClr>
              <a:buSzPts val="1100"/>
              <a:buFont typeface="Arial"/>
              <a:buNone/>
            </a:pPr>
            <a:r>
              <a:rPr lang="en" sz="1200">
                <a:solidFill>
                  <a:srgbClr val="202124"/>
                </a:solidFill>
                <a:latin typeface="DM Sans"/>
                <a:ea typeface="DM Sans"/>
                <a:cs typeface="DM Sans"/>
                <a:sym typeface="DM Sans"/>
              </a:rPr>
              <a:t>The California Center for Rural Policy (CCRP) at Cal Poly Humboldt is a research, evaluation, and policy center focused on improving the health and well-being of rural people and environments.</a:t>
            </a:r>
            <a:endParaRPr sz="1200">
              <a:solidFill>
                <a:srgbClr val="202124"/>
              </a:solidFill>
              <a:latin typeface="DM Sans"/>
              <a:ea typeface="DM Sans"/>
              <a:cs typeface="DM Sans"/>
              <a:sym typeface="DM Sans"/>
            </a:endParaRPr>
          </a:p>
        </p:txBody>
      </p:sp>
      <p:pic>
        <p:nvPicPr>
          <p:cNvPr id="72" name="Google Shape;72;p15"/>
          <p:cNvPicPr preferRelativeResize="0"/>
          <p:nvPr/>
        </p:nvPicPr>
        <p:blipFill>
          <a:blip r:embed="rId5">
            <a:alphaModFix/>
          </a:blip>
          <a:stretch>
            <a:fillRect/>
          </a:stretch>
        </p:blipFill>
        <p:spPr>
          <a:xfrm>
            <a:off x="1348588" y="362338"/>
            <a:ext cx="1640575" cy="573425"/>
          </a:xfrm>
          <a:prstGeom prst="rect">
            <a:avLst/>
          </a:prstGeom>
          <a:noFill/>
          <a:ln>
            <a:noFill/>
          </a:ln>
        </p:spPr>
      </p:pic>
      <p:cxnSp>
        <p:nvCxnSpPr>
          <p:cNvPr id="73" name="Google Shape;73;p15"/>
          <p:cNvCxnSpPr/>
          <p:nvPr/>
        </p:nvCxnSpPr>
        <p:spPr>
          <a:xfrm>
            <a:off x="966188" y="1064450"/>
            <a:ext cx="2405400" cy="0"/>
          </a:xfrm>
          <a:prstGeom prst="straightConnector1">
            <a:avLst/>
          </a:prstGeom>
          <a:noFill/>
          <a:ln w="9525" cap="flat" cmpd="sng">
            <a:solidFill>
              <a:srgbClr val="1A1A1A"/>
            </a:solidFill>
            <a:prstDash val="solid"/>
            <a:round/>
            <a:headEnd type="none" w="med" len="med"/>
            <a:tailEnd type="none" w="med" len="med"/>
          </a:ln>
        </p:spPr>
      </p:cxnSp>
      <p:pic>
        <p:nvPicPr>
          <p:cNvPr id="74" name="Google Shape;74;p15"/>
          <p:cNvPicPr preferRelativeResize="0"/>
          <p:nvPr/>
        </p:nvPicPr>
        <p:blipFill>
          <a:blip r:embed="rId6">
            <a:alphaModFix/>
          </a:blip>
          <a:stretch>
            <a:fillRect/>
          </a:stretch>
        </p:blipFill>
        <p:spPr>
          <a:xfrm>
            <a:off x="1327612" y="1155188"/>
            <a:ext cx="1682576" cy="358600"/>
          </a:xfrm>
          <a:prstGeom prst="rect">
            <a:avLst/>
          </a:prstGeom>
          <a:noFill/>
          <a:ln>
            <a:noFill/>
          </a:ln>
        </p:spPr>
      </p:pic>
      <p:sp>
        <p:nvSpPr>
          <p:cNvPr id="75" name="Google Shape;75;p15"/>
          <p:cNvSpPr/>
          <p:nvPr/>
        </p:nvSpPr>
        <p:spPr>
          <a:xfrm>
            <a:off x="4355700" y="1386250"/>
            <a:ext cx="4491900" cy="2864400"/>
          </a:xfrm>
          <a:prstGeom prst="rect">
            <a:avLst/>
          </a:prstGeom>
          <a:solidFill>
            <a:srgbClr val="E9EDEE"/>
          </a:solidFill>
          <a:ln w="9525" cap="flat" cmpd="sng">
            <a:solidFill>
              <a:srgbClr val="20212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15000"/>
              </a:lnSpc>
              <a:spcBef>
                <a:spcPts val="1100"/>
              </a:spcBef>
              <a:spcAft>
                <a:spcPts val="0"/>
              </a:spcAft>
              <a:buClr>
                <a:schemeClr val="dk1"/>
              </a:buClr>
              <a:buSzPts val="1100"/>
              <a:buFont typeface="Arial"/>
              <a:buNone/>
            </a:pPr>
            <a:r>
              <a:rPr lang="en" sz="1100" b="1">
                <a:solidFill>
                  <a:srgbClr val="004C46"/>
                </a:solidFill>
                <a:latin typeface="DM Sans"/>
                <a:ea typeface="DM Sans"/>
                <a:cs typeface="DM Sans"/>
                <a:sym typeface="DM Sans"/>
              </a:rPr>
              <a:t>Cal Poly Humboldt’s California Center for Rural Policy is dedicated to improving the lives of rural people in California. Using methods tailored to the study of rural populations, environments, and their interactions, the CCRP researches a wide range of issues to inform policies and planning.</a:t>
            </a:r>
            <a:endParaRPr sz="1100" b="1">
              <a:solidFill>
                <a:srgbClr val="004C46"/>
              </a:solidFill>
              <a:latin typeface="DM Sans"/>
              <a:ea typeface="DM Sans"/>
              <a:cs typeface="DM Sans"/>
              <a:sym typeface="DM Sans"/>
            </a:endParaRPr>
          </a:p>
          <a:p>
            <a:pPr marL="0" lvl="0" indent="0" algn="ctr" rtl="0">
              <a:lnSpc>
                <a:spcPct val="115000"/>
              </a:lnSpc>
              <a:spcBef>
                <a:spcPts val="1100"/>
              </a:spcBef>
              <a:spcAft>
                <a:spcPts val="1100"/>
              </a:spcAft>
              <a:buClr>
                <a:schemeClr val="dk1"/>
              </a:buClr>
              <a:buSzPts val="1100"/>
              <a:buFont typeface="Arial"/>
              <a:buNone/>
            </a:pPr>
            <a:r>
              <a:rPr lang="en" sz="1100" b="1">
                <a:solidFill>
                  <a:srgbClr val="004C46"/>
                </a:solidFill>
                <a:latin typeface="DM Sans"/>
                <a:ea typeface="DM Sans"/>
                <a:cs typeface="DM Sans"/>
                <a:sym typeface="DM Sans"/>
              </a:rPr>
              <a:t>Data on rural communities is often generated through urban methodology. CCRP, however, is a research center created for and by rural communities. We are committed to improving the health and environment of rural people through our research, which is based on innovative methods and provides detailed assessments. Our goal is to make recommendations that will inform decisions and policies.</a:t>
            </a:r>
            <a:endParaRPr sz="800" b="1">
              <a:solidFill>
                <a:srgbClr val="004C46"/>
              </a:solidFill>
              <a:latin typeface="DM Sans"/>
              <a:ea typeface="DM Sans"/>
              <a:cs typeface="DM Sans"/>
              <a:sym typeface="DM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pic>
        <p:nvPicPr>
          <p:cNvPr id="271" name="Google Shape;271;p33"/>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72" name="Google Shape;272;p33"/>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273" name="Google Shape;273;p33"/>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txBox="1">
            <a:spLocks noGrp="1"/>
          </p:cNvSpPr>
          <p:nvPr>
            <p:ph type="ctrTitle"/>
          </p:nvPr>
        </p:nvSpPr>
        <p:spPr>
          <a:xfrm>
            <a:off x="1710125" y="11655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Economic, Social Institutional, and Environmental Factors</a:t>
            </a:r>
            <a:endParaRPr sz="36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pic>
        <p:nvPicPr>
          <p:cNvPr id="279" name="Google Shape;279;p34"/>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80" name="Google Shape;280;p34"/>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Socioeconomic Factors - Poverty</a:t>
            </a:r>
            <a:endParaRPr sz="1800">
              <a:latin typeface="Sawarabi Mincho"/>
              <a:ea typeface="Sawarabi Mincho"/>
              <a:cs typeface="Sawarabi Mincho"/>
              <a:sym typeface="Sawarabi Mincho"/>
            </a:endParaRPr>
          </a:p>
        </p:txBody>
      </p:sp>
      <p:sp>
        <p:nvSpPr>
          <p:cNvPr id="281" name="Google Shape;281;p34"/>
          <p:cNvSpPr/>
          <p:nvPr/>
        </p:nvSpPr>
        <p:spPr>
          <a:xfrm>
            <a:off x="1859275" y="1190525"/>
            <a:ext cx="2331600" cy="1561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The entire Redwood Coast Region has significantly higher rates of poverty than the state as a whole.</a:t>
            </a:r>
            <a:endParaRPr>
              <a:solidFill>
                <a:schemeClr val="dk1"/>
              </a:solidFill>
              <a:latin typeface="DM Sans"/>
              <a:ea typeface="DM Sans"/>
              <a:cs typeface="DM Sans"/>
              <a:sym typeface="DM Sans"/>
            </a:endParaRPr>
          </a:p>
        </p:txBody>
      </p:sp>
      <p:sp>
        <p:nvSpPr>
          <p:cNvPr id="282" name="Google Shape;282;p34"/>
          <p:cNvSpPr/>
          <p:nvPr/>
        </p:nvSpPr>
        <p:spPr>
          <a:xfrm>
            <a:off x="1702075" y="2951875"/>
            <a:ext cx="6026400" cy="1561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83" name="Google Shape;283;p34"/>
          <p:cNvSpPr txBox="1"/>
          <p:nvPr/>
        </p:nvSpPr>
        <p:spPr>
          <a:xfrm>
            <a:off x="4521475" y="4200525"/>
            <a:ext cx="34482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84" name="Google Shape;284;p34"/>
          <p:cNvSpPr txBox="1"/>
          <p:nvPr/>
        </p:nvSpPr>
        <p:spPr>
          <a:xfrm>
            <a:off x="1678625" y="2907250"/>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Poverty Rates</a:t>
            </a:r>
            <a:endParaRPr>
              <a:solidFill>
                <a:schemeClr val="dk1"/>
              </a:solidFill>
            </a:endParaRPr>
          </a:p>
        </p:txBody>
      </p:sp>
      <p:pic>
        <p:nvPicPr>
          <p:cNvPr id="285" name="Google Shape;285;p34"/>
          <p:cNvPicPr preferRelativeResize="0"/>
          <p:nvPr/>
        </p:nvPicPr>
        <p:blipFill>
          <a:blip r:embed="rId5">
            <a:alphaModFix/>
          </a:blip>
          <a:stretch>
            <a:fillRect/>
          </a:stretch>
        </p:blipFill>
        <p:spPr>
          <a:xfrm>
            <a:off x="1743475" y="3232938"/>
            <a:ext cx="5943600" cy="1019175"/>
          </a:xfrm>
          <a:prstGeom prst="rect">
            <a:avLst/>
          </a:prstGeom>
          <a:noFill/>
          <a:ln>
            <a:noFill/>
          </a:ln>
        </p:spPr>
      </p:pic>
      <p:sp>
        <p:nvSpPr>
          <p:cNvPr id="286" name="Google Shape;286;p34"/>
          <p:cNvSpPr/>
          <p:nvPr/>
        </p:nvSpPr>
        <p:spPr>
          <a:xfrm>
            <a:off x="4419600" y="1190525"/>
            <a:ext cx="3080400" cy="1561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Poverty is linked to: </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Lower life expectancy;</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Increased health risks related to obesity, smoking, substance use, and chronic stress (Healthy People 2030). </a:t>
            </a:r>
            <a:endParaRPr>
              <a:solidFill>
                <a:schemeClr val="dk1"/>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pic>
        <p:nvPicPr>
          <p:cNvPr id="291" name="Google Shape;291;p35"/>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292" name="Google Shape;292;p35"/>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Risk Factors by Income Range</a:t>
            </a:r>
            <a:endParaRPr sz="1800">
              <a:latin typeface="Sawarabi Mincho"/>
              <a:ea typeface="Sawarabi Mincho"/>
              <a:cs typeface="Sawarabi Mincho"/>
              <a:sym typeface="Sawarabi Mincho"/>
            </a:endParaRPr>
          </a:p>
        </p:txBody>
      </p:sp>
      <p:sp>
        <p:nvSpPr>
          <p:cNvPr id="293" name="Google Shape;293;p35"/>
          <p:cNvSpPr/>
          <p:nvPr/>
        </p:nvSpPr>
        <p:spPr>
          <a:xfrm>
            <a:off x="1579350" y="2300730"/>
            <a:ext cx="6026400" cy="24396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294" name="Google Shape;294;p35"/>
          <p:cNvSpPr txBox="1"/>
          <p:nvPr/>
        </p:nvSpPr>
        <p:spPr>
          <a:xfrm>
            <a:off x="2055800" y="4437575"/>
            <a:ext cx="5684700" cy="2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Community Health Information Survey (CHIS) 2011-2021, Binge Drinking from 2011-2015</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295" name="Google Shape;295;p35"/>
          <p:cNvSpPr txBox="1"/>
          <p:nvPr/>
        </p:nvSpPr>
        <p:spPr>
          <a:xfrm>
            <a:off x="1555900" y="2231000"/>
            <a:ext cx="58056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Proximate Risk Factors by Income Range</a:t>
            </a:r>
            <a:endParaRPr>
              <a:solidFill>
                <a:schemeClr val="dk1"/>
              </a:solidFill>
            </a:endParaRPr>
          </a:p>
        </p:txBody>
      </p:sp>
      <p:sp>
        <p:nvSpPr>
          <p:cNvPr id="296" name="Google Shape;296;p35"/>
          <p:cNvSpPr/>
          <p:nvPr/>
        </p:nvSpPr>
        <p:spPr>
          <a:xfrm>
            <a:off x="1332575" y="1238175"/>
            <a:ext cx="6497700" cy="946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Poverty in the Redwood Coast appears to be strongly connected to smoking and suicide ideation, with a higher disparity for people who live under the federal poverty line (FPL). </a:t>
            </a:r>
            <a:endParaRPr>
              <a:solidFill>
                <a:schemeClr val="dk1"/>
              </a:solidFill>
              <a:latin typeface="DM Sans"/>
              <a:ea typeface="DM Sans"/>
              <a:cs typeface="DM Sans"/>
              <a:sym typeface="DM Sans"/>
            </a:endParaRPr>
          </a:p>
        </p:txBody>
      </p:sp>
      <p:pic>
        <p:nvPicPr>
          <p:cNvPr id="297" name="Google Shape;297;p35"/>
          <p:cNvPicPr preferRelativeResize="0"/>
          <p:nvPr/>
        </p:nvPicPr>
        <p:blipFill>
          <a:blip r:embed="rId5">
            <a:alphaModFix/>
          </a:blip>
          <a:stretch>
            <a:fillRect/>
          </a:stretch>
        </p:blipFill>
        <p:spPr>
          <a:xfrm>
            <a:off x="1620750" y="2606125"/>
            <a:ext cx="5943600" cy="1828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pic>
        <p:nvPicPr>
          <p:cNvPr id="302" name="Google Shape;302;p36"/>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03" name="Google Shape;303;p36"/>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Socioeconomic Factors - Educational Attainment</a:t>
            </a:r>
            <a:endParaRPr sz="1800">
              <a:latin typeface="Sawarabi Mincho"/>
              <a:ea typeface="Sawarabi Mincho"/>
              <a:cs typeface="Sawarabi Mincho"/>
              <a:sym typeface="Sawarabi Mincho"/>
            </a:endParaRPr>
          </a:p>
        </p:txBody>
      </p:sp>
      <p:sp>
        <p:nvSpPr>
          <p:cNvPr id="304" name="Google Shape;304;p36"/>
          <p:cNvSpPr/>
          <p:nvPr/>
        </p:nvSpPr>
        <p:spPr>
          <a:xfrm>
            <a:off x="1055225" y="1117225"/>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The Redwood Coast Region, minus Del Norte, have achieved high school graduation rates on par or exceeding the state average.</a:t>
            </a:r>
            <a:endParaRPr>
              <a:solidFill>
                <a:schemeClr val="dk1"/>
              </a:solidFill>
              <a:latin typeface="DM Sans"/>
              <a:ea typeface="DM Sans"/>
              <a:cs typeface="DM Sans"/>
              <a:sym typeface="DM Sans"/>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0" lvl="0" indent="0" algn="l" rtl="0">
              <a:spcBef>
                <a:spcPts val="0"/>
              </a:spcBef>
              <a:spcAft>
                <a:spcPts val="0"/>
              </a:spcAft>
              <a:buNone/>
            </a:pPr>
            <a:r>
              <a:rPr lang="en">
                <a:solidFill>
                  <a:schemeClr val="dk1"/>
                </a:solidFill>
                <a:latin typeface="DM Sans"/>
                <a:ea typeface="DM Sans"/>
                <a:cs typeface="DM Sans"/>
                <a:sym typeface="DM Sans"/>
              </a:rPr>
              <a:t>However, all counties lag behind in four-year degree attainment. </a:t>
            </a:r>
            <a:endParaRPr>
              <a:solidFill>
                <a:schemeClr val="dk1"/>
              </a:solidFill>
              <a:latin typeface="DM Sans"/>
              <a:ea typeface="DM Sans"/>
              <a:cs typeface="DM Sans"/>
              <a:sym typeface="DM Sans"/>
            </a:endParaRPr>
          </a:p>
        </p:txBody>
      </p:sp>
      <p:sp>
        <p:nvSpPr>
          <p:cNvPr id="305" name="Google Shape;305;p36"/>
          <p:cNvSpPr/>
          <p:nvPr/>
        </p:nvSpPr>
        <p:spPr>
          <a:xfrm>
            <a:off x="1651600" y="2987750"/>
            <a:ext cx="6026400" cy="1632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06" name="Google Shape;306;p36"/>
          <p:cNvSpPr txBox="1"/>
          <p:nvPr/>
        </p:nvSpPr>
        <p:spPr>
          <a:xfrm>
            <a:off x="4471000" y="4312600"/>
            <a:ext cx="34482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07" name="Google Shape;307;p36"/>
          <p:cNvSpPr txBox="1"/>
          <p:nvPr/>
        </p:nvSpPr>
        <p:spPr>
          <a:xfrm>
            <a:off x="1628150" y="2943125"/>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Educational Attainment, Population 25 Years or Older</a:t>
            </a:r>
            <a:endParaRPr>
              <a:solidFill>
                <a:schemeClr val="dk1"/>
              </a:solidFill>
            </a:endParaRPr>
          </a:p>
        </p:txBody>
      </p:sp>
      <p:pic>
        <p:nvPicPr>
          <p:cNvPr id="308" name="Google Shape;308;p36"/>
          <p:cNvPicPr preferRelativeResize="0"/>
          <p:nvPr/>
        </p:nvPicPr>
        <p:blipFill>
          <a:blip r:embed="rId5">
            <a:alphaModFix/>
          </a:blip>
          <a:stretch>
            <a:fillRect/>
          </a:stretch>
        </p:blipFill>
        <p:spPr>
          <a:xfrm>
            <a:off x="1693000" y="3233338"/>
            <a:ext cx="5943600" cy="1133475"/>
          </a:xfrm>
          <a:prstGeom prst="rect">
            <a:avLst/>
          </a:prstGeom>
          <a:noFill/>
          <a:ln>
            <a:noFill/>
          </a:ln>
        </p:spPr>
      </p:pic>
      <p:sp>
        <p:nvSpPr>
          <p:cNvPr id="309" name="Google Shape;309;p36"/>
          <p:cNvSpPr/>
          <p:nvPr/>
        </p:nvSpPr>
        <p:spPr>
          <a:xfrm>
            <a:off x="4648075" y="1112850"/>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Research suggests that those with higher education levels are less prone to certain preventable illnesses/mortalities such as:</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Lung cancer;</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Respiratory diseases;</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Homicides;</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a:solidFill>
                  <a:schemeClr val="dk1"/>
                </a:solidFill>
                <a:latin typeface="DM Sans"/>
                <a:ea typeface="DM Sans"/>
                <a:cs typeface="DM Sans"/>
                <a:sym typeface="DM Sans"/>
              </a:rPr>
              <a:t>And accidents.</a:t>
            </a:r>
            <a:endParaRPr>
              <a:solidFill>
                <a:schemeClr val="dk1"/>
              </a:solidFill>
              <a:latin typeface="DM Sans"/>
              <a:ea typeface="DM Sans"/>
              <a:cs typeface="DM Sans"/>
              <a:sym typeface="DM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3"/>
        <p:cNvGrpSpPr/>
        <p:nvPr/>
      </p:nvGrpSpPr>
      <p:grpSpPr>
        <a:xfrm>
          <a:off x="0" y="0"/>
          <a:ext cx="0" cy="0"/>
          <a:chOff x="0" y="0"/>
          <a:chExt cx="0" cy="0"/>
        </a:xfrm>
      </p:grpSpPr>
      <p:pic>
        <p:nvPicPr>
          <p:cNvPr id="314" name="Google Shape;314;p37"/>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15" name="Google Shape;315;p37"/>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Risk Factors by Educational Attainment</a:t>
            </a:r>
            <a:endParaRPr sz="1800">
              <a:latin typeface="Sawarabi Mincho"/>
              <a:ea typeface="Sawarabi Mincho"/>
              <a:cs typeface="Sawarabi Mincho"/>
              <a:sym typeface="Sawarabi Mincho"/>
            </a:endParaRPr>
          </a:p>
        </p:txBody>
      </p:sp>
      <p:sp>
        <p:nvSpPr>
          <p:cNvPr id="316" name="Google Shape;316;p37"/>
          <p:cNvSpPr/>
          <p:nvPr/>
        </p:nvSpPr>
        <p:spPr>
          <a:xfrm>
            <a:off x="1579350" y="2812601"/>
            <a:ext cx="6026400" cy="1927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17" name="Google Shape;317;p37"/>
          <p:cNvSpPr txBox="1"/>
          <p:nvPr/>
        </p:nvSpPr>
        <p:spPr>
          <a:xfrm>
            <a:off x="2055800" y="4437575"/>
            <a:ext cx="5684700" cy="2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Community Health Information Survey (CHIS) 2011-2022, Binge Drinking from 2011-2015</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18" name="Google Shape;318;p37"/>
          <p:cNvSpPr txBox="1"/>
          <p:nvPr/>
        </p:nvSpPr>
        <p:spPr>
          <a:xfrm>
            <a:off x="1555900" y="2764400"/>
            <a:ext cx="58056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Proximate Risk Factors by Education</a:t>
            </a:r>
            <a:endParaRPr>
              <a:solidFill>
                <a:schemeClr val="dk1"/>
              </a:solidFill>
            </a:endParaRPr>
          </a:p>
        </p:txBody>
      </p:sp>
      <p:sp>
        <p:nvSpPr>
          <p:cNvPr id="319" name="Google Shape;319;p37"/>
          <p:cNvSpPr/>
          <p:nvPr/>
        </p:nvSpPr>
        <p:spPr>
          <a:xfrm>
            <a:off x="1332575" y="1238175"/>
            <a:ext cx="6497700" cy="946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Education levels particularly impact smoking rates in the Redwood Coast Region, with one in four individuals with less than a high school diploma being a current smoker, compared with 14% statewide. </a:t>
            </a:r>
            <a:endParaRPr>
              <a:solidFill>
                <a:schemeClr val="dk1"/>
              </a:solidFill>
              <a:latin typeface="DM Sans"/>
              <a:ea typeface="DM Sans"/>
              <a:cs typeface="DM Sans"/>
              <a:sym typeface="DM Sans"/>
            </a:endParaRPr>
          </a:p>
        </p:txBody>
      </p:sp>
      <p:pic>
        <p:nvPicPr>
          <p:cNvPr id="320" name="Google Shape;320;p37"/>
          <p:cNvPicPr preferRelativeResize="0"/>
          <p:nvPr/>
        </p:nvPicPr>
        <p:blipFill>
          <a:blip r:embed="rId5">
            <a:alphaModFix/>
          </a:blip>
          <a:stretch>
            <a:fillRect/>
          </a:stretch>
        </p:blipFill>
        <p:spPr>
          <a:xfrm>
            <a:off x="1620750" y="3018350"/>
            <a:ext cx="5943600" cy="1419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pic>
        <p:nvPicPr>
          <p:cNvPr id="325" name="Google Shape;325;p38"/>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26" name="Google Shape;326;p38"/>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Social Factors - Social Isolation</a:t>
            </a:r>
            <a:endParaRPr sz="1800">
              <a:latin typeface="Sawarabi Mincho"/>
              <a:ea typeface="Sawarabi Mincho"/>
              <a:cs typeface="Sawarabi Mincho"/>
              <a:sym typeface="Sawarabi Mincho"/>
            </a:endParaRPr>
          </a:p>
        </p:txBody>
      </p:sp>
      <p:sp>
        <p:nvSpPr>
          <p:cNvPr id="327" name="Google Shape;327;p38"/>
          <p:cNvSpPr/>
          <p:nvPr/>
        </p:nvSpPr>
        <p:spPr>
          <a:xfrm>
            <a:off x="1055225" y="1117225"/>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Significantly more householders live alone in the Redwood Coast, indicating greater levels of social isolation within the household context. Further analysis found that more men in the HML region live alone. </a:t>
            </a:r>
            <a:endParaRPr>
              <a:solidFill>
                <a:schemeClr val="dk1"/>
              </a:solidFill>
              <a:latin typeface="DM Sans"/>
              <a:ea typeface="DM Sans"/>
              <a:cs typeface="DM Sans"/>
              <a:sym typeface="DM Sans"/>
            </a:endParaRPr>
          </a:p>
        </p:txBody>
      </p:sp>
      <p:sp>
        <p:nvSpPr>
          <p:cNvPr id="328" name="Google Shape;328;p38"/>
          <p:cNvSpPr/>
          <p:nvPr/>
        </p:nvSpPr>
        <p:spPr>
          <a:xfrm>
            <a:off x="1651600" y="2987750"/>
            <a:ext cx="6026400" cy="1632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29" name="Google Shape;329;p38"/>
          <p:cNvSpPr txBox="1"/>
          <p:nvPr/>
        </p:nvSpPr>
        <p:spPr>
          <a:xfrm>
            <a:off x="4471000" y="4312600"/>
            <a:ext cx="34482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30" name="Google Shape;330;p38"/>
          <p:cNvSpPr txBox="1"/>
          <p:nvPr/>
        </p:nvSpPr>
        <p:spPr>
          <a:xfrm>
            <a:off x="1628150" y="2943125"/>
            <a:ext cx="580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Householders Living Alone, Percent of Households</a:t>
            </a:r>
            <a:endParaRPr>
              <a:solidFill>
                <a:schemeClr val="dk1"/>
              </a:solidFill>
            </a:endParaRPr>
          </a:p>
        </p:txBody>
      </p:sp>
      <p:sp>
        <p:nvSpPr>
          <p:cNvPr id="331" name="Google Shape;331;p38"/>
          <p:cNvSpPr/>
          <p:nvPr/>
        </p:nvSpPr>
        <p:spPr>
          <a:xfrm>
            <a:off x="4648075" y="1112850"/>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Isolation is a critical risk factor for suicide, particularly among men, who are about four times more likely to commit suicide compared to women (CDC, 2023). </a:t>
            </a:r>
            <a:endParaRPr>
              <a:solidFill>
                <a:schemeClr val="dk1"/>
              </a:solidFill>
              <a:latin typeface="DM Sans"/>
              <a:ea typeface="DM Sans"/>
              <a:cs typeface="DM Sans"/>
              <a:sym typeface="DM Sans"/>
            </a:endParaRPr>
          </a:p>
        </p:txBody>
      </p:sp>
      <p:pic>
        <p:nvPicPr>
          <p:cNvPr id="332" name="Google Shape;332;p38"/>
          <p:cNvPicPr preferRelativeResize="0"/>
          <p:nvPr/>
        </p:nvPicPr>
        <p:blipFill>
          <a:blip r:embed="rId5">
            <a:alphaModFix/>
          </a:blip>
          <a:stretch>
            <a:fillRect/>
          </a:stretch>
        </p:blipFill>
        <p:spPr>
          <a:xfrm>
            <a:off x="1693000" y="3369600"/>
            <a:ext cx="5943600" cy="8858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6"/>
        <p:cNvGrpSpPr/>
        <p:nvPr/>
      </p:nvGrpSpPr>
      <p:grpSpPr>
        <a:xfrm>
          <a:off x="0" y="0"/>
          <a:ext cx="0" cy="0"/>
          <a:chOff x="0" y="0"/>
          <a:chExt cx="0" cy="0"/>
        </a:xfrm>
      </p:grpSpPr>
      <p:pic>
        <p:nvPicPr>
          <p:cNvPr id="337" name="Google Shape;337;p39"/>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38" name="Google Shape;338;p39"/>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Risk Factors by Isolation</a:t>
            </a:r>
            <a:endParaRPr sz="1800">
              <a:latin typeface="Sawarabi Mincho"/>
              <a:ea typeface="Sawarabi Mincho"/>
              <a:cs typeface="Sawarabi Mincho"/>
              <a:sym typeface="Sawarabi Mincho"/>
            </a:endParaRPr>
          </a:p>
        </p:txBody>
      </p:sp>
      <p:sp>
        <p:nvSpPr>
          <p:cNvPr id="339" name="Google Shape;339;p39"/>
          <p:cNvSpPr/>
          <p:nvPr/>
        </p:nvSpPr>
        <p:spPr>
          <a:xfrm>
            <a:off x="1579350" y="2812601"/>
            <a:ext cx="6026400" cy="1927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40" name="Google Shape;340;p39"/>
          <p:cNvSpPr txBox="1"/>
          <p:nvPr/>
        </p:nvSpPr>
        <p:spPr>
          <a:xfrm>
            <a:off x="3808400" y="4437575"/>
            <a:ext cx="3841500" cy="21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Community Health Information Survey (CHIS) 2011-2021</a:t>
            </a:r>
            <a:endParaRPr sz="1200">
              <a:solidFill>
                <a:schemeClr val="dk1"/>
              </a:solidFill>
            </a:endParaRPr>
          </a:p>
        </p:txBody>
      </p:sp>
      <p:sp>
        <p:nvSpPr>
          <p:cNvPr id="341" name="Google Shape;341;p39"/>
          <p:cNvSpPr txBox="1"/>
          <p:nvPr/>
        </p:nvSpPr>
        <p:spPr>
          <a:xfrm>
            <a:off x="1555900" y="2764400"/>
            <a:ext cx="58056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Proximate Risk Factors by Isolation, Gender, and Age</a:t>
            </a:r>
            <a:endParaRPr>
              <a:solidFill>
                <a:schemeClr val="dk1"/>
              </a:solidFill>
            </a:endParaRPr>
          </a:p>
        </p:txBody>
      </p:sp>
      <p:sp>
        <p:nvSpPr>
          <p:cNvPr id="342" name="Google Shape;342;p39"/>
          <p:cNvSpPr/>
          <p:nvPr/>
        </p:nvSpPr>
        <p:spPr>
          <a:xfrm>
            <a:off x="1332575" y="1466775"/>
            <a:ext cx="6497700" cy="946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Living alone appears to be positively associated with smoking and suicide ideation, with 22% of adults living alone being a current smoker, and nearly a quarter of adults living alone having considered suicide.</a:t>
            </a:r>
            <a:endParaRPr>
              <a:solidFill>
                <a:schemeClr val="dk1"/>
              </a:solidFill>
              <a:latin typeface="DM Sans"/>
              <a:ea typeface="DM Sans"/>
              <a:cs typeface="DM Sans"/>
              <a:sym typeface="DM Sans"/>
            </a:endParaRPr>
          </a:p>
        </p:txBody>
      </p:sp>
      <p:pic>
        <p:nvPicPr>
          <p:cNvPr id="343" name="Google Shape;343;p39"/>
          <p:cNvPicPr preferRelativeResize="0"/>
          <p:nvPr/>
        </p:nvPicPr>
        <p:blipFill>
          <a:blip r:embed="rId5">
            <a:alphaModFix/>
          </a:blip>
          <a:stretch>
            <a:fillRect/>
          </a:stretch>
        </p:blipFill>
        <p:spPr>
          <a:xfrm>
            <a:off x="1620750" y="3066888"/>
            <a:ext cx="5943600" cy="1419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pic>
        <p:nvPicPr>
          <p:cNvPr id="348" name="Google Shape;348;p40"/>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49" name="Google Shape;349;p40"/>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Social Factors - Adverse Childhood Experiences (ACEs)</a:t>
            </a:r>
            <a:endParaRPr sz="1800">
              <a:latin typeface="Sawarabi Mincho"/>
              <a:ea typeface="Sawarabi Mincho"/>
              <a:cs typeface="Sawarabi Mincho"/>
              <a:sym typeface="Sawarabi Mincho"/>
            </a:endParaRPr>
          </a:p>
        </p:txBody>
      </p:sp>
      <p:sp>
        <p:nvSpPr>
          <p:cNvPr id="350" name="Google Shape;350;p40"/>
          <p:cNvSpPr/>
          <p:nvPr/>
        </p:nvSpPr>
        <p:spPr>
          <a:xfrm>
            <a:off x="1055225" y="1117225"/>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The proportion of adults with four or more ACEs is significantly and substantially higher in the Redwood Coast compared to the state average, while the percentage of adults with zero ACEs is significantly lower.</a:t>
            </a:r>
            <a:endParaRPr>
              <a:solidFill>
                <a:schemeClr val="dk1"/>
              </a:solidFill>
              <a:latin typeface="DM Sans"/>
              <a:ea typeface="DM Sans"/>
              <a:cs typeface="DM Sans"/>
              <a:sym typeface="DM Sans"/>
            </a:endParaRPr>
          </a:p>
        </p:txBody>
      </p:sp>
      <p:sp>
        <p:nvSpPr>
          <p:cNvPr id="351" name="Google Shape;351;p40"/>
          <p:cNvSpPr/>
          <p:nvPr/>
        </p:nvSpPr>
        <p:spPr>
          <a:xfrm>
            <a:off x="1651600" y="2947500"/>
            <a:ext cx="6026400" cy="206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52" name="Google Shape;352;p40"/>
          <p:cNvSpPr txBox="1"/>
          <p:nvPr/>
        </p:nvSpPr>
        <p:spPr>
          <a:xfrm>
            <a:off x="3966375" y="4769800"/>
            <a:ext cx="37917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 2021-2022</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53" name="Google Shape;353;p40"/>
          <p:cNvSpPr txBox="1"/>
          <p:nvPr/>
        </p:nvSpPr>
        <p:spPr>
          <a:xfrm>
            <a:off x="1651600" y="2886350"/>
            <a:ext cx="58056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Number of ACEs Among Adults, Percent of Population</a:t>
            </a:r>
            <a:endParaRPr>
              <a:solidFill>
                <a:schemeClr val="dk1"/>
              </a:solidFill>
            </a:endParaRPr>
          </a:p>
        </p:txBody>
      </p:sp>
      <p:sp>
        <p:nvSpPr>
          <p:cNvPr id="354" name="Google Shape;354;p40"/>
          <p:cNvSpPr/>
          <p:nvPr/>
        </p:nvSpPr>
        <p:spPr>
          <a:xfrm>
            <a:off x="4648075" y="1112850"/>
            <a:ext cx="35178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People with multiple ACEs have greater risk of poor health outcomes or behaviors including depression, substance use, and tobacco use (Center on the Developing Child). ACEs include abuse, neglect, household mental illness and substance abuse. (Anda et al., 1998).</a:t>
            </a:r>
            <a:endParaRPr>
              <a:solidFill>
                <a:schemeClr val="dk1"/>
              </a:solidFill>
              <a:latin typeface="DM Sans"/>
              <a:ea typeface="DM Sans"/>
              <a:cs typeface="DM Sans"/>
              <a:sym typeface="DM Sans"/>
            </a:endParaRPr>
          </a:p>
        </p:txBody>
      </p:sp>
      <p:pic>
        <p:nvPicPr>
          <p:cNvPr id="355" name="Google Shape;355;p40"/>
          <p:cNvPicPr preferRelativeResize="0"/>
          <p:nvPr/>
        </p:nvPicPr>
        <p:blipFill>
          <a:blip r:embed="rId5">
            <a:alphaModFix/>
          </a:blip>
          <a:stretch>
            <a:fillRect/>
          </a:stretch>
        </p:blipFill>
        <p:spPr>
          <a:xfrm>
            <a:off x="1693000" y="3208263"/>
            <a:ext cx="5943600" cy="1628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pic>
        <p:nvPicPr>
          <p:cNvPr id="360" name="Google Shape;360;p41"/>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61" name="Google Shape;361;p41"/>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Risk Factors by Number of Adverse Childhood Experiences </a:t>
            </a:r>
            <a:endParaRPr sz="1800">
              <a:latin typeface="Sawarabi Mincho"/>
              <a:ea typeface="Sawarabi Mincho"/>
              <a:cs typeface="Sawarabi Mincho"/>
              <a:sym typeface="Sawarabi Mincho"/>
            </a:endParaRPr>
          </a:p>
        </p:txBody>
      </p:sp>
      <p:sp>
        <p:nvSpPr>
          <p:cNvPr id="362" name="Google Shape;362;p41"/>
          <p:cNvSpPr/>
          <p:nvPr/>
        </p:nvSpPr>
        <p:spPr>
          <a:xfrm>
            <a:off x="1579350" y="2400825"/>
            <a:ext cx="6026400" cy="2416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63" name="Google Shape;363;p41"/>
          <p:cNvSpPr txBox="1"/>
          <p:nvPr/>
        </p:nvSpPr>
        <p:spPr>
          <a:xfrm>
            <a:off x="3808400" y="4508900"/>
            <a:ext cx="3841500" cy="23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Community Health Information Survey (CHIS) 2021-2022</a:t>
            </a:r>
            <a:endParaRPr sz="1200">
              <a:solidFill>
                <a:schemeClr val="dk1"/>
              </a:solidFill>
            </a:endParaRPr>
          </a:p>
        </p:txBody>
      </p:sp>
      <p:sp>
        <p:nvSpPr>
          <p:cNvPr id="364" name="Google Shape;364;p41"/>
          <p:cNvSpPr txBox="1"/>
          <p:nvPr/>
        </p:nvSpPr>
        <p:spPr>
          <a:xfrm>
            <a:off x="1555900" y="2383400"/>
            <a:ext cx="58056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Proximate Risk Factors by Isolation, Gender, and Age</a:t>
            </a:r>
            <a:endParaRPr>
              <a:solidFill>
                <a:schemeClr val="dk1"/>
              </a:solidFill>
            </a:endParaRPr>
          </a:p>
        </p:txBody>
      </p:sp>
      <p:sp>
        <p:nvSpPr>
          <p:cNvPr id="365" name="Google Shape;365;p41"/>
          <p:cNvSpPr/>
          <p:nvPr/>
        </p:nvSpPr>
        <p:spPr>
          <a:xfrm>
            <a:off x="1332575" y="1161975"/>
            <a:ext cx="6497700" cy="10911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Redwood Coast adults with four or more ACEs have seriously contemplated suicide during their lives compared to just 11% of Redwood Coast adults with no ACEs and 6% of California adults with no ACEs. Therefore, Redwood Coast residents indicating multiple ACEs are at high risk for one of the region’s most elevated causes of death.</a:t>
            </a:r>
            <a:endParaRPr>
              <a:solidFill>
                <a:schemeClr val="dk1"/>
              </a:solidFill>
              <a:latin typeface="DM Sans"/>
              <a:ea typeface="DM Sans"/>
              <a:cs typeface="DM Sans"/>
              <a:sym typeface="DM Sans"/>
            </a:endParaRPr>
          </a:p>
        </p:txBody>
      </p:sp>
      <p:pic>
        <p:nvPicPr>
          <p:cNvPr id="366" name="Google Shape;366;p41"/>
          <p:cNvPicPr preferRelativeResize="0"/>
          <p:nvPr/>
        </p:nvPicPr>
        <p:blipFill>
          <a:blip r:embed="rId5">
            <a:alphaModFix/>
          </a:blip>
          <a:stretch>
            <a:fillRect/>
          </a:stretch>
        </p:blipFill>
        <p:spPr>
          <a:xfrm>
            <a:off x="1620750" y="2632463"/>
            <a:ext cx="5943600" cy="2028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
        <p:cNvGrpSpPr/>
        <p:nvPr/>
      </p:nvGrpSpPr>
      <p:grpSpPr>
        <a:xfrm>
          <a:off x="0" y="0"/>
          <a:ext cx="0" cy="0"/>
          <a:chOff x="0" y="0"/>
          <a:chExt cx="0" cy="0"/>
        </a:xfrm>
      </p:grpSpPr>
      <p:pic>
        <p:nvPicPr>
          <p:cNvPr id="371" name="Google Shape;371;p42"/>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72" name="Google Shape;372;p42"/>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Community and Institutional Factors - Homelessness</a:t>
            </a:r>
            <a:endParaRPr sz="1800">
              <a:latin typeface="Sawarabi Mincho"/>
              <a:ea typeface="Sawarabi Mincho"/>
              <a:cs typeface="Sawarabi Mincho"/>
              <a:sym typeface="Sawarabi Mincho"/>
            </a:endParaRPr>
          </a:p>
        </p:txBody>
      </p:sp>
      <p:sp>
        <p:nvSpPr>
          <p:cNvPr id="373" name="Google Shape;373;p42"/>
          <p:cNvSpPr/>
          <p:nvPr/>
        </p:nvSpPr>
        <p:spPr>
          <a:xfrm>
            <a:off x="1055225" y="1269625"/>
            <a:ext cx="34482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PIT counts indicators suggest an elevated homelessness rate across the region, with Mendocino having the highest rates in the state. </a:t>
            </a:r>
            <a:endParaRPr>
              <a:solidFill>
                <a:schemeClr val="dk1"/>
              </a:solidFill>
              <a:latin typeface="DM Sans"/>
              <a:ea typeface="DM Sans"/>
              <a:cs typeface="DM Sans"/>
              <a:sym typeface="DM Sans"/>
            </a:endParaRPr>
          </a:p>
        </p:txBody>
      </p:sp>
      <p:sp>
        <p:nvSpPr>
          <p:cNvPr id="374" name="Google Shape;374;p42"/>
          <p:cNvSpPr/>
          <p:nvPr/>
        </p:nvSpPr>
        <p:spPr>
          <a:xfrm>
            <a:off x="1651600" y="3310585"/>
            <a:ext cx="6026400" cy="13959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75" name="Google Shape;375;p42"/>
          <p:cNvSpPr txBox="1"/>
          <p:nvPr/>
        </p:nvSpPr>
        <p:spPr>
          <a:xfrm>
            <a:off x="1695275" y="4465000"/>
            <a:ext cx="6184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U.S. Department of Housing and Urban Development Point-in-Time (PIT) Estimates 2016-2020</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76" name="Google Shape;376;p42"/>
          <p:cNvSpPr txBox="1"/>
          <p:nvPr/>
        </p:nvSpPr>
        <p:spPr>
          <a:xfrm>
            <a:off x="1651600" y="3269225"/>
            <a:ext cx="5805600" cy="30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Total Counted Experiencing Homelessness per 100,000 by Continuum of Care</a:t>
            </a:r>
            <a:endParaRPr>
              <a:solidFill>
                <a:schemeClr val="dk1"/>
              </a:solidFill>
            </a:endParaRPr>
          </a:p>
        </p:txBody>
      </p:sp>
      <p:sp>
        <p:nvSpPr>
          <p:cNvPr id="377" name="Google Shape;377;p42"/>
          <p:cNvSpPr/>
          <p:nvPr/>
        </p:nvSpPr>
        <p:spPr>
          <a:xfrm>
            <a:off x="4648075" y="1265250"/>
            <a:ext cx="3517800" cy="1703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People experiencing homelessness face a significantly higher risk of premature death, chronic disease, depression, and substance use (Collins 2016). </a:t>
            </a:r>
            <a:endParaRPr>
              <a:solidFill>
                <a:schemeClr val="dk1"/>
              </a:solidFill>
              <a:latin typeface="DM Sans"/>
              <a:ea typeface="DM Sans"/>
              <a:cs typeface="DM Sans"/>
              <a:sym typeface="DM Sans"/>
            </a:endParaRPr>
          </a:p>
        </p:txBody>
      </p:sp>
      <p:pic>
        <p:nvPicPr>
          <p:cNvPr id="378" name="Google Shape;378;p42"/>
          <p:cNvPicPr preferRelativeResize="0"/>
          <p:nvPr/>
        </p:nvPicPr>
        <p:blipFill>
          <a:blip r:embed="rId5">
            <a:alphaModFix/>
          </a:blip>
          <a:stretch>
            <a:fillRect/>
          </a:stretch>
        </p:blipFill>
        <p:spPr>
          <a:xfrm>
            <a:off x="1693000" y="3655375"/>
            <a:ext cx="5943600" cy="809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pic>
        <p:nvPicPr>
          <p:cNvPr id="80" name="Google Shape;80;p16"/>
          <p:cNvPicPr preferRelativeResize="0"/>
          <p:nvPr/>
        </p:nvPicPr>
        <p:blipFill>
          <a:blip r:embed="rId4">
            <a:alphaModFix/>
          </a:blip>
          <a:stretch>
            <a:fillRect/>
          </a:stretch>
        </p:blipFill>
        <p:spPr>
          <a:xfrm>
            <a:off x="-1" y="0"/>
            <a:ext cx="9144003" cy="5143502"/>
          </a:xfrm>
          <a:prstGeom prst="rect">
            <a:avLst/>
          </a:prstGeom>
          <a:noFill/>
          <a:ln>
            <a:noFill/>
          </a:ln>
        </p:spPr>
      </p:pic>
      <p:pic>
        <p:nvPicPr>
          <p:cNvPr id="81" name="Google Shape;81;p16"/>
          <p:cNvPicPr preferRelativeResize="0"/>
          <p:nvPr/>
        </p:nvPicPr>
        <p:blipFill rotWithShape="1">
          <a:blip r:embed="rId3">
            <a:alphaModFix/>
          </a:blip>
          <a:srcRect t="7798" b="7806"/>
          <a:stretch/>
        </p:blipFill>
        <p:spPr>
          <a:xfrm>
            <a:off x="-1" y="0"/>
            <a:ext cx="9144003" cy="5143501"/>
          </a:xfrm>
          <a:prstGeom prst="rect">
            <a:avLst/>
          </a:prstGeom>
          <a:noFill/>
          <a:ln>
            <a:noFill/>
          </a:ln>
        </p:spPr>
      </p:pic>
      <p:sp>
        <p:nvSpPr>
          <p:cNvPr id="82" name="Google Shape;82;p16"/>
          <p:cNvSpPr/>
          <p:nvPr/>
        </p:nvSpPr>
        <p:spPr>
          <a:xfrm>
            <a:off x="914400" y="2366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Objective and Overview</a:t>
            </a:r>
            <a:endParaRPr sz="1800">
              <a:latin typeface="Sawarabi Mincho"/>
              <a:ea typeface="Sawarabi Mincho"/>
              <a:cs typeface="Sawarabi Mincho"/>
              <a:sym typeface="Sawarabi Mincho"/>
            </a:endParaRPr>
          </a:p>
        </p:txBody>
      </p:sp>
      <p:sp>
        <p:nvSpPr>
          <p:cNvPr id="83" name="Google Shape;83;p16"/>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84" name="Google Shape;84;p16"/>
          <p:cNvSpPr/>
          <p:nvPr/>
        </p:nvSpPr>
        <p:spPr>
          <a:xfrm>
            <a:off x="613350" y="1611225"/>
            <a:ext cx="2494500" cy="25071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M Sans"/>
                <a:ea typeface="DM Sans"/>
                <a:cs typeface="DM Sans"/>
                <a:sym typeface="DM Sans"/>
              </a:rPr>
              <a:t>Objective: </a:t>
            </a:r>
            <a:r>
              <a:rPr lang="en" b="1">
                <a:latin typeface="DM Sans"/>
                <a:ea typeface="DM Sans"/>
                <a:cs typeface="DM Sans"/>
                <a:sym typeface="DM Sans"/>
              </a:rPr>
              <a:t>Identify health inequities</a:t>
            </a:r>
            <a:r>
              <a:rPr lang="en">
                <a:latin typeface="DM Sans"/>
                <a:ea typeface="DM Sans"/>
                <a:cs typeface="DM Sans"/>
                <a:sym typeface="DM Sans"/>
              </a:rPr>
              <a:t> between the Redwood Coast region and state averages to </a:t>
            </a:r>
            <a:r>
              <a:rPr lang="en" b="1">
                <a:latin typeface="DM Sans"/>
                <a:ea typeface="DM Sans"/>
                <a:cs typeface="DM Sans"/>
                <a:sym typeface="DM Sans"/>
              </a:rPr>
              <a:t>help direct attention and resources</a:t>
            </a:r>
            <a:r>
              <a:rPr lang="en">
                <a:latin typeface="DM Sans"/>
                <a:ea typeface="DM Sans"/>
                <a:cs typeface="DM Sans"/>
                <a:sym typeface="DM Sans"/>
              </a:rPr>
              <a:t> towards addressing </a:t>
            </a:r>
            <a:r>
              <a:rPr lang="en" b="1">
                <a:latin typeface="DM Sans"/>
                <a:ea typeface="DM Sans"/>
                <a:cs typeface="DM Sans"/>
                <a:sym typeface="DM Sans"/>
              </a:rPr>
              <a:t>high-priority health challenges and vulnerable populations</a:t>
            </a:r>
            <a:r>
              <a:rPr lang="en">
                <a:latin typeface="DM Sans"/>
                <a:ea typeface="DM Sans"/>
                <a:cs typeface="DM Sans"/>
                <a:sym typeface="DM Sans"/>
              </a:rPr>
              <a:t>. </a:t>
            </a:r>
            <a:endParaRPr>
              <a:latin typeface="DM Sans"/>
              <a:ea typeface="DM Sans"/>
              <a:cs typeface="DM Sans"/>
              <a:sym typeface="DM Sans"/>
            </a:endParaRPr>
          </a:p>
        </p:txBody>
      </p:sp>
      <p:sp>
        <p:nvSpPr>
          <p:cNvPr id="85" name="Google Shape;85;p16"/>
          <p:cNvSpPr/>
          <p:nvPr/>
        </p:nvSpPr>
        <p:spPr>
          <a:xfrm>
            <a:off x="3446275" y="1488425"/>
            <a:ext cx="5069400" cy="2971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pic>
        <p:nvPicPr>
          <p:cNvPr id="86" name="Google Shape;86;p16"/>
          <p:cNvPicPr preferRelativeResize="0"/>
          <p:nvPr/>
        </p:nvPicPr>
        <p:blipFill>
          <a:blip r:embed="rId5">
            <a:alphaModFix/>
          </a:blip>
          <a:stretch>
            <a:fillRect/>
          </a:stretch>
        </p:blipFill>
        <p:spPr>
          <a:xfrm>
            <a:off x="3525263" y="1511725"/>
            <a:ext cx="4911424" cy="2676100"/>
          </a:xfrm>
          <a:prstGeom prst="rect">
            <a:avLst/>
          </a:prstGeom>
          <a:noFill/>
          <a:ln>
            <a:noFill/>
          </a:ln>
        </p:spPr>
      </p:pic>
      <p:sp>
        <p:nvSpPr>
          <p:cNvPr id="87" name="Google Shape;87;p16"/>
          <p:cNvSpPr txBox="1"/>
          <p:nvPr/>
        </p:nvSpPr>
        <p:spPr>
          <a:xfrm>
            <a:off x="5302750" y="4187825"/>
            <a:ext cx="32556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American Community Survey (ACS) 2017-2021</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2"/>
        <p:cNvGrpSpPr/>
        <p:nvPr/>
      </p:nvGrpSpPr>
      <p:grpSpPr>
        <a:xfrm>
          <a:off x="0" y="0"/>
          <a:ext cx="0" cy="0"/>
          <a:chOff x="0" y="0"/>
          <a:chExt cx="0" cy="0"/>
        </a:xfrm>
      </p:grpSpPr>
      <p:pic>
        <p:nvPicPr>
          <p:cNvPr id="383" name="Google Shape;383;p43"/>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84" name="Google Shape;384;p43"/>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Community and Institutional Factors - Healthcare Access and Barriers</a:t>
            </a:r>
            <a:endParaRPr sz="1800">
              <a:latin typeface="Sawarabi Mincho"/>
              <a:ea typeface="Sawarabi Mincho"/>
              <a:cs typeface="Sawarabi Mincho"/>
              <a:sym typeface="Sawarabi Mincho"/>
            </a:endParaRPr>
          </a:p>
        </p:txBody>
      </p:sp>
      <p:sp>
        <p:nvSpPr>
          <p:cNvPr id="385" name="Google Shape;385;p43"/>
          <p:cNvSpPr/>
          <p:nvPr/>
        </p:nvSpPr>
        <p:spPr>
          <a:xfrm>
            <a:off x="390050" y="1345450"/>
            <a:ext cx="2037000" cy="3489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The majority of the Redwood Coast is a designated Health Provider Shortage Area (HPSA): regions or populations identified by the U.S. Department of Health and Human Services (HHS) as having a shortage of primary care, mental health, or dental health providers.</a:t>
            </a:r>
            <a:endParaRPr>
              <a:solidFill>
                <a:schemeClr val="dk1"/>
              </a:solidFill>
              <a:latin typeface="DM Sans"/>
              <a:ea typeface="DM Sans"/>
              <a:cs typeface="DM Sans"/>
              <a:sym typeface="DM Sans"/>
            </a:endParaRPr>
          </a:p>
        </p:txBody>
      </p:sp>
      <p:sp>
        <p:nvSpPr>
          <p:cNvPr id="386" name="Google Shape;386;p43"/>
          <p:cNvSpPr/>
          <p:nvPr/>
        </p:nvSpPr>
        <p:spPr>
          <a:xfrm>
            <a:off x="2703775" y="1215250"/>
            <a:ext cx="6026400" cy="3749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87" name="Google Shape;387;p43"/>
          <p:cNvSpPr txBox="1"/>
          <p:nvPr/>
        </p:nvSpPr>
        <p:spPr>
          <a:xfrm>
            <a:off x="2747450" y="4704200"/>
            <a:ext cx="6184500" cy="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Health Resources and Services Administration, 2023</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88" name="Google Shape;388;p43"/>
          <p:cNvSpPr txBox="1"/>
          <p:nvPr/>
        </p:nvSpPr>
        <p:spPr>
          <a:xfrm>
            <a:off x="2703775" y="1196225"/>
            <a:ext cx="58056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Health Professional Shortage Areas and Scores </a:t>
            </a:r>
            <a:endParaRPr>
              <a:solidFill>
                <a:schemeClr val="dk1"/>
              </a:solidFill>
            </a:endParaRPr>
          </a:p>
        </p:txBody>
      </p:sp>
      <p:pic>
        <p:nvPicPr>
          <p:cNvPr id="389" name="Google Shape;389;p43"/>
          <p:cNvPicPr preferRelativeResize="0"/>
          <p:nvPr/>
        </p:nvPicPr>
        <p:blipFill>
          <a:blip r:embed="rId5">
            <a:alphaModFix/>
          </a:blip>
          <a:stretch>
            <a:fillRect/>
          </a:stretch>
        </p:blipFill>
        <p:spPr>
          <a:xfrm>
            <a:off x="2745175" y="1543475"/>
            <a:ext cx="5943600" cy="3238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3"/>
        <p:cNvGrpSpPr/>
        <p:nvPr/>
      </p:nvGrpSpPr>
      <p:grpSpPr>
        <a:xfrm>
          <a:off x="0" y="0"/>
          <a:ext cx="0" cy="0"/>
          <a:chOff x="0" y="0"/>
          <a:chExt cx="0" cy="0"/>
        </a:xfrm>
      </p:grpSpPr>
      <p:pic>
        <p:nvPicPr>
          <p:cNvPr id="394" name="Google Shape;394;p44"/>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395" name="Google Shape;395;p44"/>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Community and Institutional Factors - Healthcare Access and Barriers</a:t>
            </a:r>
            <a:endParaRPr sz="1800">
              <a:latin typeface="Sawarabi Mincho"/>
              <a:ea typeface="Sawarabi Mincho"/>
              <a:cs typeface="Sawarabi Mincho"/>
              <a:sym typeface="Sawarabi Mincho"/>
            </a:endParaRPr>
          </a:p>
        </p:txBody>
      </p:sp>
      <p:sp>
        <p:nvSpPr>
          <p:cNvPr id="396" name="Google Shape;396;p44"/>
          <p:cNvSpPr/>
          <p:nvPr/>
        </p:nvSpPr>
        <p:spPr>
          <a:xfrm>
            <a:off x="1152050" y="1193050"/>
            <a:ext cx="3329400" cy="1158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A significantly larger proportion of the Redwood Coast population has recently experienced delays in accessing primary healthcare in contrast to the state population.</a:t>
            </a:r>
            <a:endParaRPr>
              <a:solidFill>
                <a:schemeClr val="dk1"/>
              </a:solidFill>
              <a:latin typeface="DM Sans"/>
              <a:ea typeface="DM Sans"/>
              <a:cs typeface="DM Sans"/>
              <a:sym typeface="DM Sans"/>
            </a:endParaRPr>
          </a:p>
        </p:txBody>
      </p:sp>
      <p:sp>
        <p:nvSpPr>
          <p:cNvPr id="397" name="Google Shape;397;p44"/>
          <p:cNvSpPr/>
          <p:nvPr/>
        </p:nvSpPr>
        <p:spPr>
          <a:xfrm>
            <a:off x="1713175" y="2491625"/>
            <a:ext cx="6026400" cy="23967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398" name="Google Shape;398;p44"/>
          <p:cNvSpPr txBox="1"/>
          <p:nvPr/>
        </p:nvSpPr>
        <p:spPr>
          <a:xfrm>
            <a:off x="1756850" y="4628000"/>
            <a:ext cx="6184500" cy="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 (Left 2011-2022, Right 2013-2022)</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399" name="Google Shape;399;p44"/>
          <p:cNvSpPr txBox="1"/>
          <p:nvPr/>
        </p:nvSpPr>
        <p:spPr>
          <a:xfrm>
            <a:off x="1713175" y="2491625"/>
            <a:ext cx="58056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Delayed Healthcare, Percent of Total Population</a:t>
            </a:r>
            <a:endParaRPr>
              <a:solidFill>
                <a:schemeClr val="dk1"/>
              </a:solidFill>
            </a:endParaRPr>
          </a:p>
        </p:txBody>
      </p:sp>
      <p:pic>
        <p:nvPicPr>
          <p:cNvPr id="400" name="Google Shape;400;p44"/>
          <p:cNvPicPr preferRelativeResize="0"/>
          <p:nvPr/>
        </p:nvPicPr>
        <p:blipFill>
          <a:blip r:embed="rId5">
            <a:alphaModFix/>
          </a:blip>
          <a:stretch>
            <a:fillRect/>
          </a:stretch>
        </p:blipFill>
        <p:spPr>
          <a:xfrm>
            <a:off x="1754575" y="2760575"/>
            <a:ext cx="5943600" cy="1905000"/>
          </a:xfrm>
          <a:prstGeom prst="rect">
            <a:avLst/>
          </a:prstGeom>
          <a:noFill/>
          <a:ln>
            <a:noFill/>
          </a:ln>
        </p:spPr>
      </p:pic>
      <p:sp>
        <p:nvSpPr>
          <p:cNvPr id="401" name="Google Shape;401;p44"/>
          <p:cNvSpPr/>
          <p:nvPr/>
        </p:nvSpPr>
        <p:spPr>
          <a:xfrm>
            <a:off x="4746400" y="1193050"/>
            <a:ext cx="3329400" cy="1158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Delayed care is associated with higher mortality in prostate, breast, and colorectal cancer rates.</a:t>
            </a:r>
            <a:endParaRPr>
              <a:solidFill>
                <a:schemeClr val="dk1"/>
              </a:solidFill>
              <a:latin typeface="DM Sans"/>
              <a:ea typeface="DM Sans"/>
              <a:cs typeface="DM Sans"/>
              <a:sym typeface="DM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5"/>
        <p:cNvGrpSpPr/>
        <p:nvPr/>
      </p:nvGrpSpPr>
      <p:grpSpPr>
        <a:xfrm>
          <a:off x="0" y="0"/>
          <a:ext cx="0" cy="0"/>
          <a:chOff x="0" y="0"/>
          <a:chExt cx="0" cy="0"/>
        </a:xfrm>
      </p:grpSpPr>
      <p:pic>
        <p:nvPicPr>
          <p:cNvPr id="406" name="Google Shape;406;p45"/>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07" name="Google Shape;407;p45"/>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Environmental Factors - Environmental Quality Indicators</a:t>
            </a:r>
            <a:endParaRPr sz="1800">
              <a:latin typeface="Sawarabi Mincho"/>
              <a:ea typeface="Sawarabi Mincho"/>
              <a:cs typeface="Sawarabi Mincho"/>
              <a:sym typeface="Sawarabi Mincho"/>
            </a:endParaRPr>
          </a:p>
        </p:txBody>
      </p:sp>
      <p:sp>
        <p:nvSpPr>
          <p:cNvPr id="408" name="Google Shape;408;p45"/>
          <p:cNvSpPr/>
          <p:nvPr/>
        </p:nvSpPr>
        <p:spPr>
          <a:xfrm>
            <a:off x="390050" y="1345450"/>
            <a:ext cx="2037000" cy="34890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Environmental pollutants can contribute to respiratory disease, heart disease, and some cancers (Healthy People 2030, “Environmental Health”). As shown below, CalEnviroScreen 4.0 data indicate that overall the region’s pollution burden is lower than the statewide estimates. </a:t>
            </a:r>
            <a:endParaRPr>
              <a:solidFill>
                <a:schemeClr val="dk1"/>
              </a:solidFill>
              <a:latin typeface="DM Sans"/>
              <a:ea typeface="DM Sans"/>
              <a:cs typeface="DM Sans"/>
              <a:sym typeface="DM Sans"/>
            </a:endParaRPr>
          </a:p>
        </p:txBody>
      </p:sp>
      <p:sp>
        <p:nvSpPr>
          <p:cNvPr id="409" name="Google Shape;409;p45"/>
          <p:cNvSpPr/>
          <p:nvPr/>
        </p:nvSpPr>
        <p:spPr>
          <a:xfrm>
            <a:off x="2703775" y="1215250"/>
            <a:ext cx="6026400" cy="3749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410" name="Google Shape;410;p45"/>
          <p:cNvSpPr txBox="1"/>
          <p:nvPr/>
        </p:nvSpPr>
        <p:spPr>
          <a:xfrm>
            <a:off x="2747450" y="4704200"/>
            <a:ext cx="6184500" cy="27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CDPH, CalEnviroScreen 4.0</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411" name="Google Shape;411;p45"/>
          <p:cNvSpPr txBox="1"/>
          <p:nvPr/>
        </p:nvSpPr>
        <p:spPr>
          <a:xfrm>
            <a:off x="2703775" y="1196225"/>
            <a:ext cx="5805600" cy="3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CalEnviroScreen 4.0 Risk Factors</a:t>
            </a:r>
            <a:endParaRPr>
              <a:solidFill>
                <a:schemeClr val="dk1"/>
              </a:solidFill>
            </a:endParaRPr>
          </a:p>
        </p:txBody>
      </p:sp>
      <p:pic>
        <p:nvPicPr>
          <p:cNvPr id="412" name="Google Shape;412;p45"/>
          <p:cNvPicPr preferRelativeResize="0"/>
          <p:nvPr/>
        </p:nvPicPr>
        <p:blipFill>
          <a:blip r:embed="rId5">
            <a:alphaModFix/>
          </a:blip>
          <a:stretch>
            <a:fillRect/>
          </a:stretch>
        </p:blipFill>
        <p:spPr>
          <a:xfrm>
            <a:off x="3403100" y="1579950"/>
            <a:ext cx="4550976" cy="30996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6"/>
        <p:cNvGrpSpPr/>
        <p:nvPr/>
      </p:nvGrpSpPr>
      <p:grpSpPr>
        <a:xfrm>
          <a:off x="0" y="0"/>
          <a:ext cx="0" cy="0"/>
          <a:chOff x="0" y="0"/>
          <a:chExt cx="0" cy="0"/>
        </a:xfrm>
      </p:grpSpPr>
      <p:pic>
        <p:nvPicPr>
          <p:cNvPr id="417" name="Google Shape;417;p46"/>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18" name="Google Shape;418;p46"/>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Environmental Factors - Wildfires</a:t>
            </a:r>
            <a:endParaRPr sz="1800">
              <a:latin typeface="Sawarabi Mincho"/>
              <a:ea typeface="Sawarabi Mincho"/>
              <a:cs typeface="Sawarabi Mincho"/>
              <a:sym typeface="Sawarabi Mincho"/>
            </a:endParaRPr>
          </a:p>
        </p:txBody>
      </p:sp>
      <p:sp>
        <p:nvSpPr>
          <p:cNvPr id="419" name="Google Shape;419;p46"/>
          <p:cNvSpPr/>
          <p:nvPr/>
        </p:nvSpPr>
        <p:spPr>
          <a:xfrm>
            <a:off x="361450" y="1142125"/>
            <a:ext cx="2418000" cy="37449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dk1"/>
                </a:solidFill>
                <a:latin typeface="DM Sans"/>
                <a:ea typeface="DM Sans"/>
                <a:cs typeface="DM Sans"/>
                <a:sym typeface="DM Sans"/>
              </a:rPr>
              <a:t>Wildfires and corresponding health risks have in recent years been far more severe in the northern region of the state. </a:t>
            </a:r>
            <a:endParaRPr>
              <a:solidFill>
                <a:schemeClr val="dk1"/>
              </a:solidFill>
              <a:latin typeface="DM Sans"/>
              <a:ea typeface="DM Sans"/>
              <a:cs typeface="DM Sans"/>
              <a:sym typeface="DM Sans"/>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0" lvl="0" indent="0" algn="l" rtl="0">
              <a:spcBef>
                <a:spcPts val="0"/>
              </a:spcBef>
              <a:spcAft>
                <a:spcPts val="0"/>
              </a:spcAft>
              <a:buNone/>
            </a:pPr>
            <a:r>
              <a:rPr lang="en">
                <a:solidFill>
                  <a:schemeClr val="dk1"/>
                </a:solidFill>
                <a:latin typeface="DM Sans"/>
                <a:ea typeface="DM Sans"/>
                <a:cs typeface="DM Sans"/>
                <a:sym typeface="DM Sans"/>
              </a:rPr>
              <a:t>Smoke from wildfires can impair lung function, contribute to bronchitis, asthma, and heart failure; the region’s substantial elderly population are particularly vulnerable to these effects (United States Environmental Agency, 2023).</a:t>
            </a:r>
            <a:endParaRPr>
              <a:solidFill>
                <a:schemeClr val="dk1"/>
              </a:solidFill>
              <a:latin typeface="DM Sans"/>
              <a:ea typeface="DM Sans"/>
              <a:cs typeface="DM Sans"/>
              <a:sym typeface="DM Sans"/>
            </a:endParaRPr>
          </a:p>
        </p:txBody>
      </p:sp>
      <p:sp>
        <p:nvSpPr>
          <p:cNvPr id="420" name="Google Shape;420;p46"/>
          <p:cNvSpPr/>
          <p:nvPr/>
        </p:nvSpPr>
        <p:spPr>
          <a:xfrm>
            <a:off x="6142800" y="1367650"/>
            <a:ext cx="2739900" cy="32289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421" name="Google Shape;421;p46"/>
          <p:cNvSpPr txBox="1"/>
          <p:nvPr/>
        </p:nvSpPr>
        <p:spPr>
          <a:xfrm>
            <a:off x="6212725" y="4170800"/>
            <a:ext cx="26604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Department of Forestry and Fire Protection 2018-2022</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422" name="Google Shape;422;p46"/>
          <p:cNvSpPr txBox="1"/>
          <p:nvPr/>
        </p:nvSpPr>
        <p:spPr>
          <a:xfrm>
            <a:off x="6132775" y="1348625"/>
            <a:ext cx="2229000" cy="3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Wildfires, Burned Area</a:t>
            </a:r>
            <a:endParaRPr>
              <a:solidFill>
                <a:schemeClr val="dk1"/>
              </a:solidFill>
            </a:endParaRPr>
          </a:p>
        </p:txBody>
      </p:sp>
      <p:pic>
        <p:nvPicPr>
          <p:cNvPr id="423" name="Google Shape;423;p46"/>
          <p:cNvPicPr preferRelativeResize="0"/>
          <p:nvPr/>
        </p:nvPicPr>
        <p:blipFill>
          <a:blip r:embed="rId5">
            <a:alphaModFix/>
          </a:blip>
          <a:stretch>
            <a:fillRect/>
          </a:stretch>
        </p:blipFill>
        <p:spPr>
          <a:xfrm>
            <a:off x="5945550" y="1594550"/>
            <a:ext cx="2838450" cy="2705100"/>
          </a:xfrm>
          <a:prstGeom prst="rect">
            <a:avLst/>
          </a:prstGeom>
          <a:noFill/>
          <a:ln>
            <a:noFill/>
          </a:ln>
        </p:spPr>
      </p:pic>
      <p:sp>
        <p:nvSpPr>
          <p:cNvPr id="424" name="Google Shape;424;p46"/>
          <p:cNvSpPr/>
          <p:nvPr/>
        </p:nvSpPr>
        <p:spPr>
          <a:xfrm>
            <a:off x="2926150" y="1367750"/>
            <a:ext cx="3019500" cy="32289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pic>
        <p:nvPicPr>
          <p:cNvPr id="425" name="Google Shape;425;p46"/>
          <p:cNvPicPr preferRelativeResize="0"/>
          <p:nvPr/>
        </p:nvPicPr>
        <p:blipFill>
          <a:blip r:embed="rId6">
            <a:alphaModFix/>
          </a:blip>
          <a:stretch>
            <a:fillRect/>
          </a:stretch>
        </p:blipFill>
        <p:spPr>
          <a:xfrm>
            <a:off x="3030900" y="1974075"/>
            <a:ext cx="2838450" cy="2133600"/>
          </a:xfrm>
          <a:prstGeom prst="rect">
            <a:avLst/>
          </a:prstGeom>
          <a:noFill/>
          <a:ln>
            <a:noFill/>
          </a:ln>
        </p:spPr>
      </p:pic>
      <p:sp>
        <p:nvSpPr>
          <p:cNvPr id="426" name="Google Shape;426;p46"/>
          <p:cNvSpPr txBox="1"/>
          <p:nvPr/>
        </p:nvSpPr>
        <p:spPr>
          <a:xfrm>
            <a:off x="2943200" y="1365950"/>
            <a:ext cx="2838600" cy="3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Health Effects of Extreme Weather Events, Percent of Population</a:t>
            </a:r>
            <a:endParaRPr>
              <a:solidFill>
                <a:schemeClr val="dk1"/>
              </a:solidFill>
            </a:endParaRPr>
          </a:p>
        </p:txBody>
      </p:sp>
      <p:sp>
        <p:nvSpPr>
          <p:cNvPr id="427" name="Google Shape;427;p46"/>
          <p:cNvSpPr txBox="1"/>
          <p:nvPr/>
        </p:nvSpPr>
        <p:spPr>
          <a:xfrm>
            <a:off x="2967600" y="4152350"/>
            <a:ext cx="26604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 2021-2022</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1"/>
        <p:cNvGrpSpPr/>
        <p:nvPr/>
      </p:nvGrpSpPr>
      <p:grpSpPr>
        <a:xfrm>
          <a:off x="0" y="0"/>
          <a:ext cx="0" cy="0"/>
          <a:chOff x="0" y="0"/>
          <a:chExt cx="0" cy="0"/>
        </a:xfrm>
      </p:grpSpPr>
      <p:pic>
        <p:nvPicPr>
          <p:cNvPr id="432" name="Google Shape;432;p47"/>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33" name="Google Shape;433;p47"/>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34" name="Google Shape;434;p47"/>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7"/>
          <p:cNvSpPr txBox="1">
            <a:spLocks noGrp="1"/>
          </p:cNvSpPr>
          <p:nvPr>
            <p:ph type="ctrTitle"/>
          </p:nvPr>
        </p:nvSpPr>
        <p:spPr>
          <a:xfrm>
            <a:off x="1710125" y="13941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Health Equity Analysis and Vulnerable Populations</a:t>
            </a:r>
            <a:endParaRPr sz="36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9"/>
        <p:cNvGrpSpPr/>
        <p:nvPr/>
      </p:nvGrpSpPr>
      <p:grpSpPr>
        <a:xfrm>
          <a:off x="0" y="0"/>
          <a:ext cx="0" cy="0"/>
          <a:chOff x="0" y="0"/>
          <a:chExt cx="0" cy="0"/>
        </a:xfrm>
      </p:grpSpPr>
      <p:pic>
        <p:nvPicPr>
          <p:cNvPr id="440" name="Google Shape;440;p48"/>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41" name="Google Shape;441;p48"/>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42" name="Google Shape;442;p48"/>
          <p:cNvSpPr/>
          <p:nvPr/>
        </p:nvSpPr>
        <p:spPr>
          <a:xfrm>
            <a:off x="1423950" y="138100"/>
            <a:ext cx="6296100" cy="4867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3" name="Google Shape;443;p48"/>
          <p:cNvPicPr preferRelativeResize="0"/>
          <p:nvPr/>
        </p:nvPicPr>
        <p:blipFill>
          <a:blip r:embed="rId5">
            <a:alphaModFix/>
          </a:blip>
          <a:stretch>
            <a:fillRect/>
          </a:stretch>
        </p:blipFill>
        <p:spPr>
          <a:xfrm>
            <a:off x="1600200" y="138100"/>
            <a:ext cx="5943600" cy="48672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7"/>
        <p:cNvGrpSpPr/>
        <p:nvPr/>
      </p:nvGrpSpPr>
      <p:grpSpPr>
        <a:xfrm>
          <a:off x="0" y="0"/>
          <a:ext cx="0" cy="0"/>
          <a:chOff x="0" y="0"/>
          <a:chExt cx="0" cy="0"/>
        </a:xfrm>
      </p:grpSpPr>
      <p:pic>
        <p:nvPicPr>
          <p:cNvPr id="448" name="Google Shape;448;p49"/>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49" name="Google Shape;449;p49"/>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Notable Trends from Equity Analysis</a:t>
            </a:r>
            <a:endParaRPr sz="1800">
              <a:latin typeface="Sawarabi Mincho"/>
              <a:ea typeface="Sawarabi Mincho"/>
              <a:cs typeface="Sawarabi Mincho"/>
              <a:sym typeface="Sawarabi Mincho"/>
            </a:endParaRPr>
          </a:p>
        </p:txBody>
      </p:sp>
      <p:sp>
        <p:nvSpPr>
          <p:cNvPr id="450" name="Google Shape;450;p49"/>
          <p:cNvSpPr/>
          <p:nvPr/>
        </p:nvSpPr>
        <p:spPr>
          <a:xfrm>
            <a:off x="1055225" y="1269625"/>
            <a:ext cx="7040700" cy="3451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317500" algn="l" rtl="0">
              <a:spcBef>
                <a:spcPts val="0"/>
              </a:spcBef>
              <a:spcAft>
                <a:spcPts val="0"/>
              </a:spcAft>
              <a:buClr>
                <a:schemeClr val="dk1"/>
              </a:buClr>
              <a:buSzPts val="1400"/>
              <a:buFont typeface="DM Sans"/>
              <a:buChar char="●"/>
            </a:pPr>
            <a:r>
              <a:rPr lang="en" b="1">
                <a:solidFill>
                  <a:schemeClr val="dk1"/>
                </a:solidFill>
                <a:latin typeface="DM Sans"/>
                <a:ea typeface="DM Sans"/>
                <a:cs typeface="DM Sans"/>
                <a:sym typeface="DM Sans"/>
              </a:rPr>
              <a:t>People of color</a:t>
            </a:r>
            <a:r>
              <a:rPr lang="en">
                <a:solidFill>
                  <a:schemeClr val="dk1"/>
                </a:solidFill>
                <a:latin typeface="DM Sans"/>
                <a:ea typeface="DM Sans"/>
                <a:cs typeface="DM Sans"/>
                <a:sym typeface="DM Sans"/>
              </a:rPr>
              <a:t> show higher rates of </a:t>
            </a:r>
            <a:r>
              <a:rPr lang="en" u="sng">
                <a:solidFill>
                  <a:schemeClr val="dk1"/>
                </a:solidFill>
                <a:latin typeface="DM Sans"/>
                <a:ea typeface="DM Sans"/>
                <a:cs typeface="DM Sans"/>
                <a:sym typeface="DM Sans"/>
              </a:rPr>
              <a:t>fair or poor health</a:t>
            </a:r>
            <a:r>
              <a:rPr lang="en">
                <a:solidFill>
                  <a:schemeClr val="dk1"/>
                </a:solidFill>
                <a:latin typeface="DM Sans"/>
                <a:ea typeface="DM Sans"/>
                <a:cs typeface="DM Sans"/>
                <a:sym typeface="DM Sans"/>
              </a:rPr>
              <a:t>, higher </a:t>
            </a:r>
            <a:r>
              <a:rPr lang="en" u="sng">
                <a:solidFill>
                  <a:schemeClr val="dk1"/>
                </a:solidFill>
                <a:latin typeface="DM Sans"/>
                <a:ea typeface="DM Sans"/>
                <a:cs typeface="DM Sans"/>
                <a:sym typeface="DM Sans"/>
              </a:rPr>
              <a:t>poverty levels</a:t>
            </a:r>
            <a:r>
              <a:rPr lang="en">
                <a:solidFill>
                  <a:schemeClr val="dk1"/>
                </a:solidFill>
                <a:latin typeface="DM Sans"/>
                <a:ea typeface="DM Sans"/>
                <a:cs typeface="DM Sans"/>
                <a:sym typeface="DM Sans"/>
              </a:rPr>
              <a:t>, lower </a:t>
            </a:r>
            <a:r>
              <a:rPr lang="en" u="sng">
                <a:solidFill>
                  <a:schemeClr val="dk1"/>
                </a:solidFill>
                <a:latin typeface="DM Sans"/>
                <a:ea typeface="DM Sans"/>
                <a:cs typeface="DM Sans"/>
                <a:sym typeface="DM Sans"/>
              </a:rPr>
              <a:t>educational attainment</a:t>
            </a:r>
            <a:r>
              <a:rPr lang="en">
                <a:solidFill>
                  <a:schemeClr val="dk1"/>
                </a:solidFill>
                <a:latin typeface="DM Sans"/>
                <a:ea typeface="DM Sans"/>
                <a:cs typeface="DM Sans"/>
                <a:sym typeface="DM Sans"/>
              </a:rPr>
              <a:t>, higher </a:t>
            </a:r>
            <a:r>
              <a:rPr lang="en" u="sng">
                <a:solidFill>
                  <a:schemeClr val="dk1"/>
                </a:solidFill>
                <a:latin typeface="DM Sans"/>
                <a:ea typeface="DM Sans"/>
                <a:cs typeface="DM Sans"/>
                <a:sym typeface="DM Sans"/>
              </a:rPr>
              <a:t>ACEs</a:t>
            </a:r>
            <a:r>
              <a:rPr lang="en">
                <a:solidFill>
                  <a:schemeClr val="dk1"/>
                </a:solidFill>
                <a:latin typeface="DM Sans"/>
                <a:ea typeface="DM Sans"/>
                <a:cs typeface="DM Sans"/>
                <a:sym typeface="DM Sans"/>
              </a:rPr>
              <a:t>, and more limited </a:t>
            </a:r>
            <a:r>
              <a:rPr lang="en" u="sng">
                <a:solidFill>
                  <a:schemeClr val="dk1"/>
                </a:solidFill>
                <a:latin typeface="DM Sans"/>
                <a:ea typeface="DM Sans"/>
                <a:cs typeface="DM Sans"/>
                <a:sym typeface="DM Sans"/>
              </a:rPr>
              <a:t>access to nutritious foods</a:t>
            </a:r>
            <a:r>
              <a:rPr lang="en">
                <a:solidFill>
                  <a:schemeClr val="dk1"/>
                </a:solidFill>
                <a:latin typeface="DM Sans"/>
                <a:ea typeface="DM Sans"/>
                <a:cs typeface="DM Sans"/>
                <a:sym typeface="DM Sans"/>
              </a:rPr>
              <a:t>.</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b="1">
                <a:solidFill>
                  <a:schemeClr val="dk1"/>
                </a:solidFill>
                <a:latin typeface="DM Sans"/>
                <a:ea typeface="DM Sans"/>
                <a:cs typeface="DM Sans"/>
                <a:sym typeface="DM Sans"/>
              </a:rPr>
              <a:t>Lesbian, gay, and bisexual communities</a:t>
            </a:r>
            <a:r>
              <a:rPr lang="en">
                <a:solidFill>
                  <a:schemeClr val="dk1"/>
                </a:solidFill>
                <a:latin typeface="DM Sans"/>
                <a:ea typeface="DM Sans"/>
                <a:cs typeface="DM Sans"/>
                <a:sym typeface="DM Sans"/>
              </a:rPr>
              <a:t> within the HML region face numerous disparities: increased </a:t>
            </a:r>
            <a:r>
              <a:rPr lang="en" u="sng">
                <a:solidFill>
                  <a:schemeClr val="dk1"/>
                </a:solidFill>
                <a:latin typeface="DM Sans"/>
                <a:ea typeface="DM Sans"/>
                <a:cs typeface="DM Sans"/>
                <a:sym typeface="DM Sans"/>
              </a:rPr>
              <a:t>smoking</a:t>
            </a:r>
            <a:r>
              <a:rPr lang="en">
                <a:solidFill>
                  <a:schemeClr val="dk1"/>
                </a:solidFill>
                <a:latin typeface="DM Sans"/>
                <a:ea typeface="DM Sans"/>
                <a:cs typeface="DM Sans"/>
                <a:sym typeface="DM Sans"/>
              </a:rPr>
              <a:t> and heavy </a:t>
            </a:r>
            <a:r>
              <a:rPr lang="en" u="sng">
                <a:solidFill>
                  <a:schemeClr val="dk1"/>
                </a:solidFill>
                <a:latin typeface="DM Sans"/>
                <a:ea typeface="DM Sans"/>
                <a:cs typeface="DM Sans"/>
                <a:sym typeface="DM Sans"/>
              </a:rPr>
              <a:t>alcohol consumption</a:t>
            </a:r>
            <a:r>
              <a:rPr lang="en">
                <a:solidFill>
                  <a:schemeClr val="dk1"/>
                </a:solidFill>
                <a:latin typeface="DM Sans"/>
                <a:ea typeface="DM Sans"/>
                <a:cs typeface="DM Sans"/>
                <a:sym typeface="DM Sans"/>
              </a:rPr>
              <a:t>, </a:t>
            </a:r>
            <a:r>
              <a:rPr lang="en" u="sng">
                <a:solidFill>
                  <a:schemeClr val="dk1"/>
                </a:solidFill>
                <a:latin typeface="DM Sans"/>
                <a:ea typeface="DM Sans"/>
                <a:cs typeface="DM Sans"/>
                <a:sym typeface="DM Sans"/>
              </a:rPr>
              <a:t>suicidal thoughts</a:t>
            </a:r>
            <a:r>
              <a:rPr lang="en">
                <a:solidFill>
                  <a:schemeClr val="dk1"/>
                </a:solidFill>
                <a:latin typeface="DM Sans"/>
                <a:ea typeface="DM Sans"/>
                <a:cs typeface="DM Sans"/>
                <a:sym typeface="DM Sans"/>
              </a:rPr>
              <a:t>, higher </a:t>
            </a:r>
            <a:r>
              <a:rPr lang="en" u="sng">
                <a:solidFill>
                  <a:schemeClr val="dk1"/>
                </a:solidFill>
                <a:latin typeface="DM Sans"/>
                <a:ea typeface="DM Sans"/>
                <a:cs typeface="DM Sans"/>
                <a:sym typeface="DM Sans"/>
              </a:rPr>
              <a:t>poverty rates</a:t>
            </a:r>
            <a:r>
              <a:rPr lang="en">
                <a:solidFill>
                  <a:schemeClr val="dk1"/>
                </a:solidFill>
                <a:latin typeface="DM Sans"/>
                <a:ea typeface="DM Sans"/>
                <a:cs typeface="DM Sans"/>
                <a:sym typeface="DM Sans"/>
              </a:rPr>
              <a:t>, elevated </a:t>
            </a:r>
            <a:r>
              <a:rPr lang="en" u="sng">
                <a:solidFill>
                  <a:schemeClr val="dk1"/>
                </a:solidFill>
                <a:latin typeface="DM Sans"/>
                <a:ea typeface="DM Sans"/>
                <a:cs typeface="DM Sans"/>
                <a:sym typeface="DM Sans"/>
              </a:rPr>
              <a:t>ACEs</a:t>
            </a:r>
            <a:r>
              <a:rPr lang="en">
                <a:solidFill>
                  <a:schemeClr val="dk1"/>
                </a:solidFill>
                <a:latin typeface="DM Sans"/>
                <a:ea typeface="DM Sans"/>
                <a:cs typeface="DM Sans"/>
                <a:sym typeface="DM Sans"/>
              </a:rPr>
              <a:t> rates, </a:t>
            </a:r>
            <a:r>
              <a:rPr lang="en" u="sng">
                <a:solidFill>
                  <a:schemeClr val="dk1"/>
                </a:solidFill>
                <a:latin typeface="DM Sans"/>
                <a:ea typeface="DM Sans"/>
                <a:cs typeface="DM Sans"/>
                <a:sym typeface="DM Sans"/>
              </a:rPr>
              <a:t>domestic violence</a:t>
            </a:r>
            <a:r>
              <a:rPr lang="en">
                <a:solidFill>
                  <a:schemeClr val="dk1"/>
                </a:solidFill>
                <a:latin typeface="DM Sans"/>
                <a:ea typeface="DM Sans"/>
                <a:cs typeface="DM Sans"/>
                <a:sym typeface="DM Sans"/>
              </a:rPr>
              <a:t>, </a:t>
            </a:r>
            <a:r>
              <a:rPr lang="en" u="sng">
                <a:solidFill>
                  <a:schemeClr val="dk1"/>
                </a:solidFill>
                <a:latin typeface="DM Sans"/>
                <a:ea typeface="DM Sans"/>
                <a:cs typeface="DM Sans"/>
                <a:sym typeface="DM Sans"/>
              </a:rPr>
              <a:t>deferred medical care</a:t>
            </a:r>
            <a:r>
              <a:rPr lang="en">
                <a:solidFill>
                  <a:schemeClr val="dk1"/>
                </a:solidFill>
                <a:latin typeface="DM Sans"/>
                <a:ea typeface="DM Sans"/>
                <a:cs typeface="DM Sans"/>
                <a:sym typeface="DM Sans"/>
              </a:rPr>
              <a:t>, and </a:t>
            </a:r>
            <a:r>
              <a:rPr lang="en" u="sng">
                <a:solidFill>
                  <a:schemeClr val="dk1"/>
                </a:solidFill>
                <a:latin typeface="DM Sans"/>
                <a:ea typeface="DM Sans"/>
                <a:cs typeface="DM Sans"/>
                <a:sym typeface="DM Sans"/>
              </a:rPr>
              <a:t>adverse weather-related health</a:t>
            </a:r>
            <a:r>
              <a:rPr lang="en">
                <a:solidFill>
                  <a:schemeClr val="dk1"/>
                </a:solidFill>
                <a:latin typeface="DM Sans"/>
                <a:ea typeface="DM Sans"/>
                <a:cs typeface="DM Sans"/>
                <a:sym typeface="DM Sans"/>
              </a:rPr>
              <a:t> impacts. Alarmingly, half of this community has seriously contemplated suicide.</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b="1">
                <a:solidFill>
                  <a:schemeClr val="dk1"/>
                </a:solidFill>
                <a:latin typeface="DM Sans"/>
                <a:ea typeface="DM Sans"/>
                <a:cs typeface="DM Sans"/>
                <a:sym typeface="DM Sans"/>
              </a:rPr>
              <a:t>People with disabilities</a:t>
            </a:r>
            <a:r>
              <a:rPr lang="en">
                <a:solidFill>
                  <a:schemeClr val="dk1"/>
                </a:solidFill>
                <a:latin typeface="DM Sans"/>
                <a:ea typeface="DM Sans"/>
                <a:cs typeface="DM Sans"/>
                <a:sym typeface="DM Sans"/>
              </a:rPr>
              <a:t> in the region experience higher rates of </a:t>
            </a:r>
            <a:r>
              <a:rPr lang="en" u="sng">
                <a:solidFill>
                  <a:schemeClr val="dk1"/>
                </a:solidFill>
                <a:latin typeface="DM Sans"/>
                <a:ea typeface="DM Sans"/>
                <a:cs typeface="DM Sans"/>
                <a:sym typeface="DM Sans"/>
              </a:rPr>
              <a:t>poor health</a:t>
            </a:r>
            <a:r>
              <a:rPr lang="en">
                <a:solidFill>
                  <a:schemeClr val="dk1"/>
                </a:solidFill>
                <a:latin typeface="DM Sans"/>
                <a:ea typeface="DM Sans"/>
                <a:cs typeface="DM Sans"/>
                <a:sym typeface="DM Sans"/>
              </a:rPr>
              <a:t>, increased </a:t>
            </a:r>
            <a:r>
              <a:rPr lang="en" u="sng">
                <a:solidFill>
                  <a:schemeClr val="dk1"/>
                </a:solidFill>
                <a:latin typeface="DM Sans"/>
                <a:ea typeface="DM Sans"/>
                <a:cs typeface="DM Sans"/>
                <a:sym typeface="DM Sans"/>
              </a:rPr>
              <a:t>smoking</a:t>
            </a:r>
            <a:r>
              <a:rPr lang="en">
                <a:solidFill>
                  <a:schemeClr val="dk1"/>
                </a:solidFill>
                <a:latin typeface="DM Sans"/>
                <a:ea typeface="DM Sans"/>
                <a:cs typeface="DM Sans"/>
                <a:sym typeface="DM Sans"/>
              </a:rPr>
              <a:t>, </a:t>
            </a:r>
            <a:r>
              <a:rPr lang="en" u="sng">
                <a:solidFill>
                  <a:schemeClr val="dk1"/>
                </a:solidFill>
                <a:latin typeface="DM Sans"/>
                <a:ea typeface="DM Sans"/>
                <a:cs typeface="DM Sans"/>
                <a:sym typeface="DM Sans"/>
              </a:rPr>
              <a:t>suicidal thoughts</a:t>
            </a:r>
            <a:r>
              <a:rPr lang="en">
                <a:solidFill>
                  <a:schemeClr val="dk1"/>
                </a:solidFill>
                <a:latin typeface="DM Sans"/>
                <a:ea typeface="DM Sans"/>
                <a:cs typeface="DM Sans"/>
                <a:sym typeface="DM Sans"/>
              </a:rPr>
              <a:t>, </a:t>
            </a:r>
            <a:r>
              <a:rPr lang="en" u="sng">
                <a:solidFill>
                  <a:schemeClr val="dk1"/>
                </a:solidFill>
                <a:latin typeface="DM Sans"/>
                <a:ea typeface="DM Sans"/>
                <a:cs typeface="DM Sans"/>
                <a:sym typeface="DM Sans"/>
              </a:rPr>
              <a:t>poverty</a:t>
            </a:r>
            <a:r>
              <a:rPr lang="en">
                <a:solidFill>
                  <a:schemeClr val="dk1"/>
                </a:solidFill>
                <a:latin typeface="DM Sans"/>
                <a:ea typeface="DM Sans"/>
                <a:cs typeface="DM Sans"/>
                <a:sym typeface="DM Sans"/>
              </a:rPr>
              <a:t>, lower </a:t>
            </a:r>
            <a:r>
              <a:rPr lang="en" u="sng">
                <a:solidFill>
                  <a:schemeClr val="dk1"/>
                </a:solidFill>
                <a:latin typeface="DM Sans"/>
                <a:ea typeface="DM Sans"/>
                <a:cs typeface="DM Sans"/>
                <a:sym typeface="DM Sans"/>
              </a:rPr>
              <a:t>educational attainment</a:t>
            </a:r>
            <a:r>
              <a:rPr lang="en">
                <a:solidFill>
                  <a:schemeClr val="dk1"/>
                </a:solidFill>
                <a:latin typeface="DM Sans"/>
                <a:ea typeface="DM Sans"/>
                <a:cs typeface="DM Sans"/>
                <a:sym typeface="DM Sans"/>
              </a:rPr>
              <a:t>, </a:t>
            </a:r>
            <a:r>
              <a:rPr lang="en" u="sng">
                <a:solidFill>
                  <a:schemeClr val="dk1"/>
                </a:solidFill>
                <a:latin typeface="DM Sans"/>
                <a:ea typeface="DM Sans"/>
                <a:cs typeface="DM Sans"/>
                <a:sym typeface="DM Sans"/>
              </a:rPr>
              <a:t>living alone</a:t>
            </a:r>
            <a:r>
              <a:rPr lang="en">
                <a:solidFill>
                  <a:schemeClr val="dk1"/>
                </a:solidFill>
                <a:latin typeface="DM Sans"/>
                <a:ea typeface="DM Sans"/>
                <a:cs typeface="DM Sans"/>
                <a:sym typeface="DM Sans"/>
              </a:rPr>
              <a:t>, restricted </a:t>
            </a:r>
            <a:r>
              <a:rPr lang="en" u="sng">
                <a:solidFill>
                  <a:schemeClr val="dk1"/>
                </a:solidFill>
                <a:latin typeface="DM Sans"/>
                <a:ea typeface="DM Sans"/>
                <a:cs typeface="DM Sans"/>
                <a:sym typeface="DM Sans"/>
              </a:rPr>
              <a:t>access to healthy food</a:t>
            </a:r>
            <a:r>
              <a:rPr lang="en">
                <a:solidFill>
                  <a:schemeClr val="dk1"/>
                </a:solidFill>
                <a:latin typeface="DM Sans"/>
                <a:ea typeface="DM Sans"/>
                <a:cs typeface="DM Sans"/>
                <a:sym typeface="DM Sans"/>
              </a:rPr>
              <a:t>, and </a:t>
            </a:r>
            <a:r>
              <a:rPr lang="en" u="sng">
                <a:solidFill>
                  <a:schemeClr val="dk1"/>
                </a:solidFill>
                <a:latin typeface="DM Sans"/>
                <a:ea typeface="DM Sans"/>
                <a:cs typeface="DM Sans"/>
                <a:sym typeface="DM Sans"/>
              </a:rPr>
              <a:t>deferred medical care</a:t>
            </a:r>
            <a:r>
              <a:rPr lang="en">
                <a:solidFill>
                  <a:schemeClr val="dk1"/>
                </a:solidFill>
                <a:latin typeface="DM Sans"/>
                <a:ea typeface="DM Sans"/>
                <a:cs typeface="DM Sans"/>
                <a:sym typeface="DM Sans"/>
              </a:rPr>
              <a:t>.</a:t>
            </a:r>
            <a:endParaRPr>
              <a:solidFill>
                <a:schemeClr val="dk1"/>
              </a:solidFill>
              <a:latin typeface="DM Sans"/>
              <a:ea typeface="DM Sans"/>
              <a:cs typeface="DM Sans"/>
              <a:sym typeface="DM Sans"/>
            </a:endParaRPr>
          </a:p>
          <a:p>
            <a:pPr marL="457200" lvl="0" indent="-317500" algn="l" rtl="0">
              <a:spcBef>
                <a:spcPts val="0"/>
              </a:spcBef>
              <a:spcAft>
                <a:spcPts val="0"/>
              </a:spcAft>
              <a:buClr>
                <a:schemeClr val="dk1"/>
              </a:buClr>
              <a:buSzPts val="1400"/>
              <a:buFont typeface="DM Sans"/>
              <a:buChar char="●"/>
            </a:pPr>
            <a:r>
              <a:rPr lang="en" b="1">
                <a:solidFill>
                  <a:schemeClr val="dk1"/>
                </a:solidFill>
                <a:latin typeface="DM Sans"/>
                <a:ea typeface="DM Sans"/>
                <a:cs typeface="DM Sans"/>
                <a:sym typeface="DM Sans"/>
              </a:rPr>
              <a:t>The 55+ demographic</a:t>
            </a:r>
            <a:r>
              <a:rPr lang="en">
                <a:solidFill>
                  <a:schemeClr val="dk1"/>
                </a:solidFill>
                <a:latin typeface="DM Sans"/>
                <a:ea typeface="DM Sans"/>
                <a:cs typeface="DM Sans"/>
                <a:sym typeface="DM Sans"/>
              </a:rPr>
              <a:t> in the region tends to </a:t>
            </a:r>
            <a:r>
              <a:rPr lang="en" u="sng">
                <a:solidFill>
                  <a:schemeClr val="dk1"/>
                </a:solidFill>
                <a:latin typeface="DM Sans"/>
                <a:ea typeface="DM Sans"/>
                <a:cs typeface="DM Sans"/>
                <a:sym typeface="DM Sans"/>
              </a:rPr>
              <a:t>live solitarily</a:t>
            </a:r>
            <a:r>
              <a:rPr lang="en">
                <a:solidFill>
                  <a:schemeClr val="dk1"/>
                </a:solidFill>
                <a:latin typeface="DM Sans"/>
                <a:ea typeface="DM Sans"/>
                <a:cs typeface="DM Sans"/>
                <a:sym typeface="DM Sans"/>
              </a:rPr>
              <a:t>. As expected, a higher percentage report </a:t>
            </a:r>
            <a:r>
              <a:rPr lang="en" u="sng">
                <a:solidFill>
                  <a:schemeClr val="dk1"/>
                </a:solidFill>
                <a:latin typeface="DM Sans"/>
                <a:ea typeface="DM Sans"/>
                <a:cs typeface="DM Sans"/>
                <a:sym typeface="DM Sans"/>
              </a:rPr>
              <a:t>fair or poor health</a:t>
            </a:r>
            <a:r>
              <a:rPr lang="en">
                <a:solidFill>
                  <a:schemeClr val="dk1"/>
                </a:solidFill>
                <a:latin typeface="DM Sans"/>
                <a:ea typeface="DM Sans"/>
                <a:cs typeface="DM Sans"/>
                <a:sym typeface="DM Sans"/>
              </a:rPr>
              <a:t>, but this group generally has fewer risk factors. The health trends of the </a:t>
            </a:r>
            <a:r>
              <a:rPr lang="en" b="1">
                <a:solidFill>
                  <a:schemeClr val="dk1"/>
                </a:solidFill>
                <a:latin typeface="DM Sans"/>
                <a:ea typeface="DM Sans"/>
                <a:cs typeface="DM Sans"/>
                <a:sym typeface="DM Sans"/>
              </a:rPr>
              <a:t>veteran population</a:t>
            </a:r>
            <a:r>
              <a:rPr lang="en">
                <a:solidFill>
                  <a:schemeClr val="dk1"/>
                </a:solidFill>
                <a:latin typeface="DM Sans"/>
                <a:ea typeface="DM Sans"/>
                <a:cs typeface="DM Sans"/>
                <a:sym typeface="DM Sans"/>
              </a:rPr>
              <a:t> resemble these patterns, possibly due to a significant age overlap in these two groups within the region.</a:t>
            </a:r>
            <a:endParaRPr>
              <a:solidFill>
                <a:schemeClr val="dk1"/>
              </a:solidFill>
              <a:latin typeface="DM Sans"/>
              <a:ea typeface="DM Sans"/>
              <a:cs typeface="DM Sans"/>
              <a:sym typeface="DM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54"/>
        <p:cNvGrpSpPr/>
        <p:nvPr/>
      </p:nvGrpSpPr>
      <p:grpSpPr>
        <a:xfrm>
          <a:off x="0" y="0"/>
          <a:ext cx="0" cy="0"/>
          <a:chOff x="0" y="0"/>
          <a:chExt cx="0" cy="0"/>
        </a:xfrm>
      </p:grpSpPr>
      <p:pic>
        <p:nvPicPr>
          <p:cNvPr id="455" name="Google Shape;455;p50"/>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56" name="Google Shape;456;p50"/>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57" name="Google Shape;457;p50"/>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0"/>
          <p:cNvSpPr txBox="1">
            <a:spLocks noGrp="1"/>
          </p:cNvSpPr>
          <p:nvPr>
            <p:ph type="ctrTitle"/>
          </p:nvPr>
        </p:nvSpPr>
        <p:spPr>
          <a:xfrm>
            <a:off x="1710125" y="13941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Areas of Focus and Recommendations</a:t>
            </a:r>
            <a:endParaRPr sz="36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2"/>
        <p:cNvGrpSpPr/>
        <p:nvPr/>
      </p:nvGrpSpPr>
      <p:grpSpPr>
        <a:xfrm>
          <a:off x="0" y="0"/>
          <a:ext cx="0" cy="0"/>
          <a:chOff x="0" y="0"/>
          <a:chExt cx="0" cy="0"/>
        </a:xfrm>
      </p:grpSpPr>
      <p:pic>
        <p:nvPicPr>
          <p:cNvPr id="463" name="Google Shape;463;p51"/>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64" name="Google Shape;464;p51"/>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65" name="Google Shape;465;p51"/>
          <p:cNvSpPr/>
          <p:nvPr/>
        </p:nvSpPr>
        <p:spPr>
          <a:xfrm>
            <a:off x="1030225" y="689350"/>
            <a:ext cx="7317600" cy="35526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200000"/>
              </a:lnSpc>
              <a:spcBef>
                <a:spcPts val="0"/>
              </a:spcBef>
              <a:spcAft>
                <a:spcPts val="0"/>
              </a:spcAft>
              <a:buNone/>
            </a:pPr>
            <a:endParaRPr sz="1500">
              <a:solidFill>
                <a:srgbClr val="434343"/>
              </a:solidFill>
              <a:latin typeface="Sawarabi Mincho"/>
              <a:ea typeface="Sawarabi Mincho"/>
              <a:cs typeface="Sawarabi Mincho"/>
              <a:sym typeface="Sawarabi Mincho"/>
            </a:endParaRPr>
          </a:p>
          <a:p>
            <a:pPr marL="0" lvl="0" indent="0" algn="l" rtl="0">
              <a:lnSpc>
                <a:spcPct val="200000"/>
              </a:lnSpc>
              <a:spcBef>
                <a:spcPts val="0"/>
              </a:spcBef>
              <a:spcAft>
                <a:spcPts val="0"/>
              </a:spcAft>
              <a:buNone/>
            </a:pPr>
            <a:endParaRPr sz="1500">
              <a:solidFill>
                <a:srgbClr val="434343"/>
              </a:solidFill>
              <a:latin typeface="Sawarabi Mincho"/>
              <a:ea typeface="Sawarabi Mincho"/>
              <a:cs typeface="Sawarabi Mincho"/>
              <a:sym typeface="Sawarabi Mincho"/>
            </a:endParaRPr>
          </a:p>
          <a:p>
            <a:pPr marL="0" lvl="0" indent="0" algn="l" rtl="0">
              <a:lnSpc>
                <a:spcPct val="100000"/>
              </a:lnSpc>
              <a:spcBef>
                <a:spcPts val="0"/>
              </a:spcBef>
              <a:spcAft>
                <a:spcPts val="0"/>
              </a:spcAft>
              <a:buNone/>
            </a:pPr>
            <a:r>
              <a:rPr lang="en" sz="2000" b="1">
                <a:solidFill>
                  <a:srgbClr val="434343"/>
                </a:solidFill>
                <a:latin typeface="DM Sans"/>
                <a:ea typeface="DM Sans"/>
                <a:cs typeface="DM Sans"/>
                <a:sym typeface="DM Sans"/>
              </a:rPr>
              <a:t>Policy Focus Area 1: </a:t>
            </a:r>
            <a:endParaRPr sz="2000" b="1">
              <a:solidFill>
                <a:srgbClr val="434343"/>
              </a:solidFill>
              <a:latin typeface="DM Sans"/>
              <a:ea typeface="DM Sans"/>
              <a:cs typeface="DM Sans"/>
              <a:sym typeface="DM Sans"/>
            </a:endParaRPr>
          </a:p>
          <a:p>
            <a:pPr marL="0" lvl="0" indent="0" algn="l" rtl="0">
              <a:lnSpc>
                <a:spcPct val="100000"/>
              </a:lnSpc>
              <a:spcBef>
                <a:spcPts val="0"/>
              </a:spcBef>
              <a:spcAft>
                <a:spcPts val="0"/>
              </a:spcAft>
              <a:buNone/>
            </a:pPr>
            <a:r>
              <a:rPr lang="en" sz="2000" b="1" i="1">
                <a:solidFill>
                  <a:srgbClr val="434343"/>
                </a:solidFill>
                <a:latin typeface="DM Sans"/>
                <a:ea typeface="DM Sans"/>
                <a:cs typeface="DM Sans"/>
                <a:sym typeface="DM Sans"/>
              </a:rPr>
              <a:t>Smoking Prevention, Education, and Cessation</a:t>
            </a:r>
            <a:endParaRPr sz="2000" b="1" i="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endParaRPr sz="1500" b="1" i="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r>
              <a:rPr lang="en" sz="2000" b="1">
                <a:solidFill>
                  <a:srgbClr val="434343"/>
                </a:solidFill>
                <a:latin typeface="DM Sans"/>
                <a:ea typeface="DM Sans"/>
                <a:cs typeface="DM Sans"/>
                <a:sym typeface="DM Sans"/>
              </a:rPr>
              <a:t>Policy Focus Area 2: </a:t>
            </a:r>
            <a:endParaRPr sz="2000" b="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r>
              <a:rPr lang="en" sz="2000" b="1" i="1">
                <a:solidFill>
                  <a:srgbClr val="434343"/>
                </a:solidFill>
                <a:latin typeface="DM Sans"/>
                <a:ea typeface="DM Sans"/>
                <a:cs typeface="DM Sans"/>
                <a:sym typeface="DM Sans"/>
              </a:rPr>
              <a:t>Substance Use Prevention and Treatment</a:t>
            </a:r>
            <a:endParaRPr sz="2000" b="1" i="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endParaRPr b="1" i="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r>
              <a:rPr lang="en" sz="2000" b="1">
                <a:solidFill>
                  <a:srgbClr val="434343"/>
                </a:solidFill>
                <a:latin typeface="DM Sans"/>
                <a:ea typeface="DM Sans"/>
                <a:cs typeface="DM Sans"/>
                <a:sym typeface="DM Sans"/>
              </a:rPr>
              <a:t>Policy Focus Area 3: </a:t>
            </a:r>
            <a:endParaRPr sz="2000" b="1">
              <a:solidFill>
                <a:srgbClr val="434343"/>
              </a:solidFill>
              <a:latin typeface="DM Sans"/>
              <a:ea typeface="DM Sans"/>
              <a:cs typeface="DM Sans"/>
              <a:sym typeface="DM Sans"/>
            </a:endParaRPr>
          </a:p>
          <a:p>
            <a:pPr marL="0" lvl="0" indent="0" algn="l" rtl="0">
              <a:lnSpc>
                <a:spcPct val="100000"/>
              </a:lnSpc>
              <a:spcBef>
                <a:spcPts val="0"/>
              </a:spcBef>
              <a:spcAft>
                <a:spcPts val="0"/>
              </a:spcAft>
              <a:buClr>
                <a:schemeClr val="dk1"/>
              </a:buClr>
              <a:buSzPts val="1100"/>
              <a:buFont typeface="Arial"/>
              <a:buNone/>
            </a:pPr>
            <a:r>
              <a:rPr lang="en" sz="2000" b="1" i="1">
                <a:solidFill>
                  <a:srgbClr val="434343"/>
                </a:solidFill>
                <a:latin typeface="DM Sans"/>
                <a:ea typeface="DM Sans"/>
                <a:cs typeface="DM Sans"/>
                <a:sym typeface="DM Sans"/>
              </a:rPr>
              <a:t>Suicide Prevention and Access to Mental Health Care</a:t>
            </a:r>
            <a:endParaRPr sz="1800" b="1" i="1">
              <a:solidFill>
                <a:schemeClr val="dk1"/>
              </a:solidFill>
              <a:latin typeface="DM Sans"/>
              <a:ea typeface="DM Sans"/>
              <a:cs typeface="DM Sans"/>
              <a:sym typeface="DM Sans"/>
            </a:endParaRPr>
          </a:p>
          <a:p>
            <a:pPr marL="0" lvl="0" indent="0" algn="l" rtl="0">
              <a:spcBef>
                <a:spcPts val="0"/>
              </a:spcBef>
              <a:spcAft>
                <a:spcPts val="0"/>
              </a:spcAft>
              <a:buNone/>
            </a:pPr>
            <a:endParaRPr u="sng">
              <a:solidFill>
                <a:schemeClr val="dk1"/>
              </a:solidFill>
              <a:latin typeface="Sawarabi Mincho"/>
              <a:ea typeface="Sawarabi Mincho"/>
              <a:cs typeface="Sawarabi Mincho"/>
              <a:sym typeface="Sawarabi Mincho"/>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0" lvl="0" indent="0" algn="l" rtl="0">
              <a:spcBef>
                <a:spcPts val="0"/>
              </a:spcBef>
              <a:spcAft>
                <a:spcPts val="0"/>
              </a:spcAft>
              <a:buNone/>
            </a:pPr>
            <a:endParaRPr>
              <a:solidFill>
                <a:schemeClr val="dk1"/>
              </a:solidFill>
              <a:latin typeface="DM Sans"/>
              <a:ea typeface="DM Sans"/>
              <a:cs typeface="DM Sans"/>
              <a:sym typeface="DM Sans"/>
            </a:endParaRPr>
          </a:p>
          <a:p>
            <a:pPr marL="457200" lvl="0" indent="0" algn="l" rtl="0">
              <a:spcBef>
                <a:spcPts val="0"/>
              </a:spcBef>
              <a:spcAft>
                <a:spcPts val="0"/>
              </a:spcAft>
              <a:buNone/>
            </a:pPr>
            <a:endParaRPr>
              <a:solidFill>
                <a:schemeClr val="dk1"/>
              </a:solidFill>
              <a:latin typeface="DM Sans"/>
              <a:ea typeface="DM Sans"/>
              <a:cs typeface="DM Sans"/>
              <a:sym typeface="DM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
        <p:cNvGrpSpPr/>
        <p:nvPr/>
      </p:nvGrpSpPr>
      <p:grpSpPr>
        <a:xfrm>
          <a:off x="0" y="0"/>
          <a:ext cx="0" cy="0"/>
          <a:chOff x="0" y="0"/>
          <a:chExt cx="0" cy="0"/>
        </a:xfrm>
      </p:grpSpPr>
      <p:pic>
        <p:nvPicPr>
          <p:cNvPr id="470" name="Google Shape;470;p52"/>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71" name="Google Shape;471;p52"/>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72" name="Google Shape;472;p52"/>
          <p:cNvSpPr/>
          <p:nvPr/>
        </p:nvSpPr>
        <p:spPr>
          <a:xfrm>
            <a:off x="424200" y="196950"/>
            <a:ext cx="8067600" cy="47949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chemeClr val="dk1"/>
                </a:solidFill>
                <a:latin typeface="Sawarabi Mincho"/>
                <a:ea typeface="Sawarabi Mincho"/>
                <a:cs typeface="Sawarabi Mincho"/>
                <a:sym typeface="Sawarabi Mincho"/>
              </a:rPr>
              <a:t>2023 Mendocino County Community Health Improvement Plan</a:t>
            </a:r>
            <a:endParaRPr sz="1500" b="1">
              <a:solidFill>
                <a:schemeClr val="dk1"/>
              </a:solidFill>
              <a:latin typeface="Sawarabi Mincho"/>
              <a:ea typeface="Sawarabi Mincho"/>
              <a:cs typeface="Sawarabi Mincho"/>
              <a:sym typeface="Sawarabi Mincho"/>
            </a:endParaRPr>
          </a:p>
          <a:p>
            <a:pPr marL="0" lvl="0" indent="0" algn="ctr" rtl="0">
              <a:spcBef>
                <a:spcPts val="0"/>
              </a:spcBef>
              <a:spcAft>
                <a:spcPts val="0"/>
              </a:spcAft>
              <a:buNone/>
            </a:pPr>
            <a:r>
              <a:rPr lang="en" b="1" i="1">
                <a:solidFill>
                  <a:schemeClr val="dk1"/>
                </a:solidFill>
                <a:latin typeface="Sawarabi Mincho"/>
                <a:ea typeface="Sawarabi Mincho"/>
                <a:cs typeface="Sawarabi Mincho"/>
                <a:sym typeface="Sawarabi Mincho"/>
              </a:rPr>
              <a:t>Key Priority Areas:</a:t>
            </a:r>
            <a:endParaRPr b="1" i="1">
              <a:solidFill>
                <a:schemeClr val="dk1"/>
              </a:solidFill>
              <a:latin typeface="Sawarabi Mincho"/>
              <a:ea typeface="Sawarabi Mincho"/>
              <a:cs typeface="Sawarabi Mincho"/>
              <a:sym typeface="Sawarabi Mincho"/>
            </a:endParaRPr>
          </a:p>
          <a:p>
            <a:pPr marL="0" lvl="0" indent="0" algn="ctr" rtl="0">
              <a:spcBef>
                <a:spcPts val="0"/>
              </a:spcBef>
              <a:spcAft>
                <a:spcPts val="0"/>
              </a:spcAft>
              <a:buNone/>
            </a:pPr>
            <a:endParaRPr sz="1700" b="1" i="1">
              <a:solidFill>
                <a:schemeClr val="dk1"/>
              </a:solidFill>
              <a:latin typeface="Sawarabi Mincho"/>
              <a:ea typeface="Sawarabi Mincho"/>
              <a:cs typeface="Sawarabi Mincho"/>
              <a:sym typeface="Sawarabi Mincho"/>
            </a:endParaRPr>
          </a:p>
          <a:p>
            <a:pPr marL="0" lvl="0" indent="0" algn="ctr" rtl="0">
              <a:spcBef>
                <a:spcPts val="0"/>
              </a:spcBef>
              <a:spcAft>
                <a:spcPts val="0"/>
              </a:spcAft>
              <a:buNone/>
            </a:pPr>
            <a:r>
              <a:rPr lang="en" sz="1700" b="1">
                <a:solidFill>
                  <a:schemeClr val="dk1"/>
                </a:solidFill>
                <a:latin typeface="DM Sans"/>
                <a:ea typeface="DM Sans"/>
                <a:cs typeface="DM Sans"/>
                <a:sym typeface="DM Sans"/>
              </a:rPr>
              <a:t>Improve Maternal Health</a:t>
            </a:r>
            <a:endParaRPr sz="17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Identify strategies to increase coordination between providers and managed care to improve maternal health</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Increase home visiting nurses and community health workers for perinatal and postpartum care throughout the county</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Work with hospitals and clinics to encourage medical residents to consider training in remote parts of the county</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Improve transportation options for getting to appointments</a:t>
            </a:r>
            <a:endParaRPr sz="1000" b="1">
              <a:solidFill>
                <a:schemeClr val="dk1"/>
              </a:solidFill>
              <a:latin typeface="DM Sans"/>
              <a:ea typeface="DM Sans"/>
              <a:cs typeface="DM Sans"/>
              <a:sym typeface="DM Sans"/>
            </a:endParaRPr>
          </a:p>
          <a:p>
            <a:pPr marL="0" lvl="0" indent="0" algn="ctr" rtl="0">
              <a:spcBef>
                <a:spcPts val="0"/>
              </a:spcBef>
              <a:spcAft>
                <a:spcPts val="0"/>
              </a:spcAft>
              <a:buNone/>
            </a:pPr>
            <a:endParaRPr sz="1700" b="1">
              <a:solidFill>
                <a:schemeClr val="dk1"/>
              </a:solidFill>
              <a:latin typeface="DM Sans"/>
              <a:ea typeface="DM Sans"/>
              <a:cs typeface="DM Sans"/>
              <a:sym typeface="DM Sans"/>
            </a:endParaRPr>
          </a:p>
          <a:p>
            <a:pPr marL="0" lvl="0" indent="0" algn="ctr" rtl="0">
              <a:spcBef>
                <a:spcPts val="0"/>
              </a:spcBef>
              <a:spcAft>
                <a:spcPts val="0"/>
              </a:spcAft>
              <a:buNone/>
            </a:pPr>
            <a:r>
              <a:rPr lang="en" sz="1700" b="1">
                <a:solidFill>
                  <a:schemeClr val="dk1"/>
                </a:solidFill>
                <a:latin typeface="DM Sans"/>
                <a:ea typeface="DM Sans"/>
                <a:cs typeface="DM Sans"/>
                <a:sym typeface="DM Sans"/>
              </a:rPr>
              <a:t>Improve Adolescent Health</a:t>
            </a:r>
            <a:endParaRPr sz="17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Work with Mendocino County Office of Education and schools to assess and advance the equitable delivery of sexual and reproductive health, following The California Healthy Youth Act of the California Education Code (Children in Foster Care) in all regions of the County</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Increase the availability and access to reproductive health services, to reduce the number of teen pregnancies and sexually transmitted diseases and STD treatment</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Promote continuing health education in schools to address issues like reproductive health, dating violence, sexual violence, drug abuse, motor vehicle accidents, promotion of healthy relationships etc., along with peer education programs; Distribute educational materials to increase awareness</a:t>
            </a:r>
            <a:endParaRPr sz="1000" b="1">
              <a:solidFill>
                <a:schemeClr val="dk1"/>
              </a:solidFill>
              <a:latin typeface="DM Sans"/>
              <a:ea typeface="DM Sans"/>
              <a:cs typeface="DM Sans"/>
              <a:sym typeface="DM Sans"/>
            </a:endParaRPr>
          </a:p>
          <a:p>
            <a:pPr marL="457200" lvl="0" indent="-292100" algn="l" rtl="0">
              <a:spcBef>
                <a:spcPts val="0"/>
              </a:spcBef>
              <a:spcAft>
                <a:spcPts val="0"/>
              </a:spcAft>
              <a:buClr>
                <a:schemeClr val="dk1"/>
              </a:buClr>
              <a:buSzPts val="1000"/>
              <a:buFont typeface="DM Sans"/>
              <a:buChar char="●"/>
            </a:pPr>
            <a:r>
              <a:rPr lang="en" sz="1000" b="1">
                <a:solidFill>
                  <a:schemeClr val="dk1"/>
                </a:solidFill>
                <a:latin typeface="DM Sans"/>
                <a:ea typeface="DM Sans"/>
                <a:cs typeface="DM Sans"/>
                <a:sym typeface="DM Sans"/>
              </a:rPr>
              <a:t>Identify gaps in services for youth in foster care</a:t>
            </a:r>
            <a:endParaRPr sz="1000" b="1">
              <a:solidFill>
                <a:schemeClr val="dk1"/>
              </a:solidFill>
              <a:latin typeface="DM Sans"/>
              <a:ea typeface="DM Sans"/>
              <a:cs typeface="DM Sans"/>
              <a:sym typeface="DM Sans"/>
            </a:endParaRPr>
          </a:p>
          <a:p>
            <a:pPr marL="457200" lvl="0" indent="0" algn="l" rtl="0">
              <a:spcBef>
                <a:spcPts val="0"/>
              </a:spcBef>
              <a:spcAft>
                <a:spcPts val="0"/>
              </a:spcAft>
              <a:buNone/>
            </a:pPr>
            <a:endParaRPr sz="1000" b="1">
              <a:solidFill>
                <a:schemeClr val="dk1"/>
              </a:solidFill>
              <a:latin typeface="DM Sans"/>
              <a:ea typeface="DM Sans"/>
              <a:cs typeface="DM Sans"/>
              <a:sym typeface="DM Sans"/>
            </a:endParaRPr>
          </a:p>
          <a:p>
            <a:pPr marL="0" lvl="0" indent="0" algn="l" rtl="0">
              <a:spcBef>
                <a:spcPts val="0"/>
              </a:spcBef>
              <a:spcAft>
                <a:spcPts val="0"/>
              </a:spcAft>
              <a:buNone/>
            </a:pPr>
            <a:endParaRPr sz="1000">
              <a:solidFill>
                <a:schemeClr val="dk1"/>
              </a:solidFill>
              <a:latin typeface="DM Sans"/>
              <a:ea typeface="DM Sans"/>
              <a:cs typeface="DM Sans"/>
              <a:sym typeface="DM Sans"/>
            </a:endParaRPr>
          </a:p>
          <a:p>
            <a:pPr marL="0" lvl="0" indent="0" algn="ctr" rtl="0">
              <a:spcBef>
                <a:spcPts val="0"/>
              </a:spcBef>
              <a:spcAft>
                <a:spcPts val="0"/>
              </a:spcAft>
              <a:buNone/>
            </a:pPr>
            <a:r>
              <a:rPr lang="en" sz="1100">
                <a:solidFill>
                  <a:schemeClr val="dk1"/>
                </a:solidFill>
                <a:latin typeface="DM Sans"/>
                <a:ea typeface="DM Sans"/>
                <a:cs typeface="DM Sans"/>
                <a:sym typeface="DM Sans"/>
              </a:rPr>
              <a:t>~Social isolation and loneliness appear to be potential risk factors for the health challenges in the regions</a:t>
            </a:r>
            <a:endParaRPr sz="1100">
              <a:solidFill>
                <a:schemeClr val="dk1"/>
              </a:solidFill>
              <a:latin typeface="DM Sans"/>
              <a:ea typeface="DM Sans"/>
              <a:cs typeface="DM Sans"/>
              <a:sym typeface="DM Sans"/>
            </a:endParaRPr>
          </a:p>
          <a:p>
            <a:pPr marL="0" lvl="0" indent="0" algn="ctr" rtl="0">
              <a:spcBef>
                <a:spcPts val="0"/>
              </a:spcBef>
              <a:spcAft>
                <a:spcPts val="0"/>
              </a:spcAft>
              <a:buNone/>
            </a:pPr>
            <a:r>
              <a:rPr lang="en" sz="1100" b="1">
                <a:solidFill>
                  <a:schemeClr val="dk1"/>
                </a:solidFill>
                <a:latin typeface="DM Sans"/>
                <a:ea typeface="DM Sans"/>
                <a:cs typeface="DM Sans"/>
                <a:sym typeface="DM Sans"/>
              </a:rPr>
              <a:t>…</a:t>
            </a:r>
            <a:r>
              <a:rPr lang="en" sz="1300" b="1">
                <a:solidFill>
                  <a:schemeClr val="dk1"/>
                </a:solidFill>
                <a:latin typeface="DM Sans"/>
                <a:ea typeface="DM Sans"/>
                <a:cs typeface="DM Sans"/>
                <a:sym typeface="DM Sans"/>
              </a:rPr>
              <a:t>promoting quality social connections may therefore be effective approaches to improving the region’s health~</a:t>
            </a:r>
            <a:endParaRPr sz="1300">
              <a:solidFill>
                <a:schemeClr val="dk1"/>
              </a:solidFill>
              <a:latin typeface="DM Sans"/>
              <a:ea typeface="DM Sans"/>
              <a:cs typeface="DM Sans"/>
              <a:sym typeface="DM Sans"/>
            </a:endParaRPr>
          </a:p>
          <a:p>
            <a:pPr marL="0" lvl="0" indent="0" algn="ctr" rtl="0">
              <a:spcBef>
                <a:spcPts val="0"/>
              </a:spcBef>
              <a:spcAft>
                <a:spcPts val="0"/>
              </a:spcAft>
              <a:buNone/>
            </a:pPr>
            <a:endParaRPr sz="1300">
              <a:solidFill>
                <a:schemeClr val="dk1"/>
              </a:solidFill>
              <a:latin typeface="DM Sans"/>
              <a:ea typeface="DM Sans"/>
              <a:cs typeface="DM Sans"/>
              <a:sym typeface="DM Sans"/>
            </a:endParaRPr>
          </a:p>
          <a:p>
            <a:pPr marL="457200" lvl="0" indent="0" algn="ctr" rtl="0">
              <a:spcBef>
                <a:spcPts val="0"/>
              </a:spcBef>
              <a:spcAft>
                <a:spcPts val="0"/>
              </a:spcAft>
              <a:buNone/>
            </a:pPr>
            <a:endParaRPr sz="1100">
              <a:solidFill>
                <a:schemeClr val="dk1"/>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17"/>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93" name="Google Shape;93;p17"/>
          <p:cNvSpPr/>
          <p:nvPr/>
        </p:nvSpPr>
        <p:spPr>
          <a:xfrm>
            <a:off x="914425" y="268735"/>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Conceptual Framework</a:t>
            </a:r>
            <a:endParaRPr sz="1800">
              <a:latin typeface="Sawarabi Mincho"/>
              <a:ea typeface="Sawarabi Mincho"/>
              <a:cs typeface="Sawarabi Mincho"/>
              <a:sym typeface="Sawarabi Mincho"/>
            </a:endParaRPr>
          </a:p>
        </p:txBody>
      </p:sp>
      <p:sp>
        <p:nvSpPr>
          <p:cNvPr id="94" name="Google Shape;94;p17"/>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95" name="Google Shape;95;p17"/>
          <p:cNvSpPr/>
          <p:nvPr/>
        </p:nvSpPr>
        <p:spPr>
          <a:xfrm>
            <a:off x="1351525" y="1467725"/>
            <a:ext cx="6441000" cy="1000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DM Sans"/>
                <a:ea typeface="DM Sans"/>
                <a:cs typeface="DM Sans"/>
                <a:sym typeface="DM Sans"/>
              </a:rPr>
              <a:t>This report takes inspiration from a framework developed by the Bay Area Regional Health Inequities Initiative (BARHII), but </a:t>
            </a:r>
            <a:r>
              <a:rPr lang="en" b="1" u="sng">
                <a:latin typeface="DM Sans"/>
                <a:ea typeface="DM Sans"/>
                <a:cs typeface="DM Sans"/>
                <a:sym typeface="DM Sans"/>
              </a:rPr>
              <a:t>works backwards</a:t>
            </a:r>
            <a:r>
              <a:rPr lang="en">
                <a:latin typeface="DM Sans"/>
                <a:ea typeface="DM Sans"/>
                <a:cs typeface="DM Sans"/>
                <a:sym typeface="DM Sans"/>
              </a:rPr>
              <a:t> starting with adverse health disparities between the region and the state averages. </a:t>
            </a:r>
            <a:endParaRPr>
              <a:latin typeface="DM Sans"/>
              <a:ea typeface="DM Sans"/>
              <a:cs typeface="DM Sans"/>
              <a:sym typeface="DM Sans"/>
            </a:endParaRPr>
          </a:p>
        </p:txBody>
      </p:sp>
      <p:sp>
        <p:nvSpPr>
          <p:cNvPr id="96" name="Google Shape;96;p17"/>
          <p:cNvSpPr/>
          <p:nvPr/>
        </p:nvSpPr>
        <p:spPr>
          <a:xfrm>
            <a:off x="1351525" y="2854450"/>
            <a:ext cx="6441000" cy="17016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pic>
        <p:nvPicPr>
          <p:cNvPr id="97" name="Google Shape;97;p17"/>
          <p:cNvPicPr preferRelativeResize="0"/>
          <p:nvPr/>
        </p:nvPicPr>
        <p:blipFill>
          <a:blip r:embed="rId5">
            <a:alphaModFix/>
          </a:blip>
          <a:stretch>
            <a:fillRect/>
          </a:stretch>
        </p:blipFill>
        <p:spPr>
          <a:xfrm>
            <a:off x="1651950" y="3122163"/>
            <a:ext cx="5943600" cy="1057275"/>
          </a:xfrm>
          <a:prstGeom prst="rect">
            <a:avLst/>
          </a:prstGeom>
          <a:noFill/>
          <a:ln>
            <a:noFill/>
          </a:ln>
        </p:spPr>
      </p:pic>
      <p:cxnSp>
        <p:nvCxnSpPr>
          <p:cNvPr id="98" name="Google Shape;98;p17"/>
          <p:cNvCxnSpPr/>
          <p:nvPr/>
        </p:nvCxnSpPr>
        <p:spPr>
          <a:xfrm flipH="1">
            <a:off x="2618425" y="4346225"/>
            <a:ext cx="4133400" cy="78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6"/>
        <p:cNvGrpSpPr/>
        <p:nvPr/>
      </p:nvGrpSpPr>
      <p:grpSpPr>
        <a:xfrm>
          <a:off x="0" y="0"/>
          <a:ext cx="0" cy="0"/>
          <a:chOff x="0" y="0"/>
          <a:chExt cx="0" cy="0"/>
        </a:xfrm>
      </p:grpSpPr>
      <p:pic>
        <p:nvPicPr>
          <p:cNvPr id="477" name="Google Shape;477;p53"/>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478" name="Google Shape;478;p53"/>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479" name="Google Shape;479;p53"/>
          <p:cNvSpPr/>
          <p:nvPr/>
        </p:nvSpPr>
        <p:spPr>
          <a:xfrm>
            <a:off x="651450" y="484800"/>
            <a:ext cx="7497600" cy="39618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3000" b="1" i="1">
              <a:solidFill>
                <a:srgbClr val="1A1A1A"/>
              </a:solidFill>
              <a:latin typeface="Sawarabi Mincho"/>
              <a:ea typeface="Sawarabi Mincho"/>
              <a:cs typeface="Sawarabi Mincho"/>
              <a:sym typeface="Sawarabi Mincho"/>
            </a:endParaRPr>
          </a:p>
          <a:p>
            <a:pPr marL="0" lvl="0" indent="0" algn="ctr" rtl="0">
              <a:spcBef>
                <a:spcPts val="0"/>
              </a:spcBef>
              <a:spcAft>
                <a:spcPts val="0"/>
              </a:spcAft>
              <a:buNone/>
            </a:pPr>
            <a:r>
              <a:rPr lang="en" sz="2700" b="1">
                <a:solidFill>
                  <a:srgbClr val="1A1A1A"/>
                </a:solidFill>
                <a:latin typeface="Sawarabi Mincho"/>
                <a:ea typeface="Sawarabi Mincho"/>
                <a:cs typeface="Sawarabi Mincho"/>
                <a:sym typeface="Sawarabi Mincho"/>
              </a:rPr>
              <a:t>How To Reach Us</a:t>
            </a:r>
            <a:endParaRPr sz="2700" b="1">
              <a:solidFill>
                <a:srgbClr val="1A1A1A"/>
              </a:solidFill>
              <a:latin typeface="Sawarabi Mincho"/>
              <a:ea typeface="Sawarabi Mincho"/>
              <a:cs typeface="Sawarabi Mincho"/>
              <a:sym typeface="Sawarabi Mincho"/>
            </a:endParaRPr>
          </a:p>
          <a:p>
            <a:pPr marL="0" lvl="0" indent="0" algn="ctr" rtl="0">
              <a:spcBef>
                <a:spcPts val="0"/>
              </a:spcBef>
              <a:spcAft>
                <a:spcPts val="0"/>
              </a:spcAft>
              <a:buNone/>
            </a:pP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a:solidFill>
                  <a:schemeClr val="dk2"/>
                </a:solidFill>
                <a:latin typeface="DM Sans"/>
                <a:ea typeface="DM Sans"/>
                <a:cs typeface="DM Sans"/>
                <a:sym typeface="DM Sans"/>
              </a:rPr>
              <a:t>Leigh Pierre-Oetker, Senior Research Analyst</a:t>
            </a: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a:solidFill>
                  <a:schemeClr val="dk2"/>
                </a:solidFill>
                <a:latin typeface="DM Sans"/>
                <a:ea typeface="DM Sans"/>
                <a:cs typeface="DM Sans"/>
                <a:sym typeface="DM Sans"/>
              </a:rPr>
              <a:t> </a:t>
            </a:r>
            <a:r>
              <a:rPr lang="en" sz="1600" u="sng">
                <a:solidFill>
                  <a:srgbClr val="1C3678"/>
                </a:solidFill>
                <a:latin typeface="DM Sans"/>
                <a:ea typeface="DM Sans"/>
                <a:cs typeface="DM Sans"/>
                <a:sym typeface="DM Sans"/>
                <a:hlinkClick r:id="rId5">
                  <a:extLst>
                    <a:ext uri="{A12FA001-AC4F-418D-AE19-62706E023703}">
                      <ahyp:hlinkClr xmlns:ahyp="http://schemas.microsoft.com/office/drawing/2018/hyperlinkcolor" val="tx"/>
                    </a:ext>
                  </a:extLst>
                </a:hlinkClick>
              </a:rPr>
              <a:t>lao3@humboldt.edu</a:t>
            </a:r>
            <a:r>
              <a:rPr lang="en" sz="1600">
                <a:solidFill>
                  <a:schemeClr val="dk2"/>
                </a:solidFill>
                <a:latin typeface="DM Sans"/>
                <a:ea typeface="DM Sans"/>
                <a:cs typeface="DM Sans"/>
                <a:sym typeface="DM Sans"/>
              </a:rPr>
              <a:t> </a:t>
            </a:r>
            <a:endParaRPr sz="1600">
              <a:solidFill>
                <a:schemeClr val="dk2"/>
              </a:solidFill>
              <a:latin typeface="DM Sans"/>
              <a:ea typeface="DM Sans"/>
              <a:cs typeface="DM Sans"/>
              <a:sym typeface="DM Sans"/>
            </a:endParaRPr>
          </a:p>
          <a:p>
            <a:pPr marL="0" lvl="0" indent="0" algn="ctr" rtl="0">
              <a:spcBef>
                <a:spcPts val="0"/>
              </a:spcBef>
              <a:spcAft>
                <a:spcPts val="0"/>
              </a:spcAft>
              <a:buNone/>
            </a:pP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a:solidFill>
                  <a:schemeClr val="dk2"/>
                </a:solidFill>
                <a:latin typeface="DM Sans"/>
                <a:ea typeface="DM Sans"/>
                <a:cs typeface="DM Sans"/>
                <a:sym typeface="DM Sans"/>
              </a:rPr>
              <a:t>Dawn Arledge, Executive Director</a:t>
            </a: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u="sng">
                <a:solidFill>
                  <a:srgbClr val="1C3678"/>
                </a:solidFill>
                <a:latin typeface="DM Sans"/>
                <a:ea typeface="DM Sans"/>
                <a:cs typeface="DM Sans"/>
                <a:sym typeface="DM Sans"/>
                <a:hlinkClick r:id="rId6">
                  <a:extLst>
                    <a:ext uri="{A12FA001-AC4F-418D-AE19-62706E023703}">
                      <ahyp:hlinkClr xmlns:ahyp="http://schemas.microsoft.com/office/drawing/2018/hyperlinkcolor" val="tx"/>
                    </a:ext>
                  </a:extLst>
                </a:hlinkClick>
              </a:rPr>
              <a:t>Dawn.Arledge@humboldt.edu</a:t>
            </a:r>
            <a:endParaRPr sz="1600">
              <a:solidFill>
                <a:schemeClr val="dk2"/>
              </a:solidFill>
              <a:latin typeface="DM Sans"/>
              <a:ea typeface="DM Sans"/>
              <a:cs typeface="DM Sans"/>
              <a:sym typeface="DM Sans"/>
            </a:endParaRPr>
          </a:p>
          <a:p>
            <a:pPr marL="0" lvl="0" indent="0" algn="ctr" rtl="0">
              <a:spcBef>
                <a:spcPts val="0"/>
              </a:spcBef>
              <a:spcAft>
                <a:spcPts val="0"/>
              </a:spcAft>
              <a:buNone/>
            </a:pP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a:solidFill>
                  <a:schemeClr val="dk2"/>
                </a:solidFill>
                <a:latin typeface="DM Sans"/>
                <a:ea typeface="DM Sans"/>
                <a:cs typeface="DM Sans"/>
                <a:sym typeface="DM Sans"/>
              </a:rPr>
              <a:t>Devin Flynn, Research Analyst</a:t>
            </a: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1600" u="sng">
                <a:solidFill>
                  <a:srgbClr val="1C3678"/>
                </a:solidFill>
                <a:latin typeface="DM Sans"/>
                <a:ea typeface="DM Sans"/>
                <a:cs typeface="DM Sans"/>
                <a:sym typeface="DM Sans"/>
                <a:hlinkClick r:id="rId7">
                  <a:extLst>
                    <a:ext uri="{A12FA001-AC4F-418D-AE19-62706E023703}">
                      <ahyp:hlinkClr xmlns:ahyp="http://schemas.microsoft.com/office/drawing/2018/hyperlinkcolor" val="tx"/>
                    </a:ext>
                  </a:extLst>
                </a:hlinkClick>
              </a:rPr>
              <a:t>Devin.Flynn@humboldt.edu</a:t>
            </a:r>
            <a:r>
              <a:rPr lang="en" sz="1600">
                <a:solidFill>
                  <a:schemeClr val="dk2"/>
                </a:solidFill>
                <a:latin typeface="DM Sans"/>
                <a:ea typeface="DM Sans"/>
                <a:cs typeface="DM Sans"/>
                <a:sym typeface="DM Sans"/>
              </a:rPr>
              <a:t> </a:t>
            </a:r>
            <a:endParaRPr sz="1600">
              <a:solidFill>
                <a:schemeClr val="dk2"/>
              </a:solidFill>
              <a:latin typeface="DM Sans"/>
              <a:ea typeface="DM Sans"/>
              <a:cs typeface="DM Sans"/>
              <a:sym typeface="DM Sans"/>
            </a:endParaRPr>
          </a:p>
          <a:p>
            <a:pPr marL="0" lvl="0" indent="0" algn="ctr" rtl="0">
              <a:spcBef>
                <a:spcPts val="0"/>
              </a:spcBef>
              <a:spcAft>
                <a:spcPts val="0"/>
              </a:spcAft>
              <a:buNone/>
            </a:pPr>
            <a:endParaRPr sz="1600">
              <a:solidFill>
                <a:schemeClr val="dk2"/>
              </a:solidFill>
              <a:latin typeface="DM Sans"/>
              <a:ea typeface="DM Sans"/>
              <a:cs typeface="DM Sans"/>
              <a:sym typeface="DM Sans"/>
            </a:endParaRPr>
          </a:p>
          <a:p>
            <a:pPr marL="0" lvl="0" indent="0" algn="ctr" rtl="0">
              <a:spcBef>
                <a:spcPts val="0"/>
              </a:spcBef>
              <a:spcAft>
                <a:spcPts val="0"/>
              </a:spcAft>
              <a:buNone/>
            </a:pPr>
            <a:r>
              <a:rPr lang="en" sz="2100">
                <a:solidFill>
                  <a:schemeClr val="dk2"/>
                </a:solidFill>
                <a:latin typeface="DM Sans"/>
                <a:ea typeface="DM Sans"/>
                <a:cs typeface="DM Sans"/>
                <a:sym typeface="DM Sans"/>
              </a:rPr>
              <a:t>www.ccrp.humboldt.edu</a:t>
            </a:r>
            <a:endParaRPr sz="2100">
              <a:solidFill>
                <a:schemeClr val="dk2"/>
              </a:solidFill>
              <a:latin typeface="DM Sans"/>
              <a:ea typeface="DM Sans"/>
              <a:cs typeface="DM Sans"/>
              <a:sym typeface="DM Sans"/>
            </a:endParaRPr>
          </a:p>
          <a:p>
            <a:pPr marL="0" lvl="0" indent="0" algn="ctr" rtl="0">
              <a:spcBef>
                <a:spcPts val="0"/>
              </a:spcBef>
              <a:spcAft>
                <a:spcPts val="0"/>
              </a:spcAft>
              <a:buNone/>
            </a:pPr>
            <a:endParaRPr sz="3000" b="1">
              <a:solidFill>
                <a:srgbClr val="1A1A1A"/>
              </a:solidFill>
              <a:latin typeface="Sawarabi Mincho"/>
              <a:ea typeface="Sawarabi Mincho"/>
              <a:cs typeface="Sawarabi Mincho"/>
              <a:sym typeface="Sawarabi Mincho"/>
            </a:endParaRPr>
          </a:p>
          <a:p>
            <a:pPr marL="457200" lvl="0" indent="0" algn="l" rtl="0">
              <a:spcBef>
                <a:spcPts val="0"/>
              </a:spcBef>
              <a:spcAft>
                <a:spcPts val="0"/>
              </a:spcAft>
              <a:buNone/>
            </a:pPr>
            <a:endParaRPr sz="1100">
              <a:solidFill>
                <a:schemeClr val="dk1"/>
              </a:solidFill>
              <a:latin typeface="DM Sans"/>
              <a:ea typeface="DM Sans"/>
              <a:cs typeface="DM Sans"/>
              <a:sym typeface="DM Sans"/>
            </a:endParaRPr>
          </a:p>
        </p:txBody>
      </p:sp>
      <p:pic>
        <p:nvPicPr>
          <p:cNvPr id="480" name="Google Shape;480;p53"/>
          <p:cNvPicPr preferRelativeResize="0"/>
          <p:nvPr/>
        </p:nvPicPr>
        <p:blipFill>
          <a:blip r:embed="rId8">
            <a:alphaModFix/>
          </a:blip>
          <a:stretch>
            <a:fillRect/>
          </a:stretch>
        </p:blipFill>
        <p:spPr>
          <a:xfrm>
            <a:off x="947113" y="657788"/>
            <a:ext cx="1640575" cy="573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18"/>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04" name="Google Shape;104;p18"/>
          <p:cNvSpPr/>
          <p:nvPr/>
        </p:nvSpPr>
        <p:spPr>
          <a:xfrm>
            <a:off x="1113550" y="94500"/>
            <a:ext cx="71160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Conceptual Framework</a:t>
            </a:r>
            <a:endParaRPr sz="1800">
              <a:latin typeface="Sawarabi Mincho"/>
              <a:ea typeface="Sawarabi Mincho"/>
              <a:cs typeface="Sawarabi Mincho"/>
              <a:sym typeface="Sawarabi Mincho"/>
            </a:endParaRPr>
          </a:p>
        </p:txBody>
      </p:sp>
      <p:sp>
        <p:nvSpPr>
          <p:cNvPr id="105" name="Google Shape;105;p18"/>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pic>
        <p:nvPicPr>
          <p:cNvPr id="106" name="Google Shape;106;p18"/>
          <p:cNvPicPr preferRelativeResize="0"/>
          <p:nvPr/>
        </p:nvPicPr>
        <p:blipFill>
          <a:blip r:embed="rId5">
            <a:alphaModFix/>
          </a:blip>
          <a:stretch>
            <a:fillRect/>
          </a:stretch>
        </p:blipFill>
        <p:spPr>
          <a:xfrm>
            <a:off x="810938" y="992350"/>
            <a:ext cx="7721224" cy="3976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pic>
        <p:nvPicPr>
          <p:cNvPr id="111" name="Google Shape;111;p19"/>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12" name="Google Shape;112;p19"/>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13" name="Google Shape;113;p19"/>
          <p:cNvSpPr/>
          <p:nvPr/>
        </p:nvSpPr>
        <p:spPr>
          <a:xfrm>
            <a:off x="1423950" y="1079250"/>
            <a:ext cx="6296100" cy="15624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9"/>
          <p:cNvSpPr txBox="1">
            <a:spLocks noGrp="1"/>
          </p:cNvSpPr>
          <p:nvPr>
            <p:ph type="ctrTitle"/>
          </p:nvPr>
        </p:nvSpPr>
        <p:spPr>
          <a:xfrm>
            <a:off x="1710125" y="1394100"/>
            <a:ext cx="5656200" cy="9165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600">
                <a:solidFill>
                  <a:schemeClr val="dk1"/>
                </a:solidFill>
              </a:rPr>
              <a:t>Overview of Health Outcomes</a:t>
            </a:r>
            <a:endParaRPr sz="3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
        <p:cNvGrpSpPr/>
        <p:nvPr/>
      </p:nvGrpSpPr>
      <p:grpSpPr>
        <a:xfrm>
          <a:off x="0" y="0"/>
          <a:ext cx="0" cy="0"/>
          <a:chOff x="0" y="0"/>
          <a:chExt cx="0" cy="0"/>
        </a:xfrm>
      </p:grpSpPr>
      <p:pic>
        <p:nvPicPr>
          <p:cNvPr id="119" name="Google Shape;119;p20"/>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20" name="Google Shape;120;p20"/>
          <p:cNvSpPr/>
          <p:nvPr/>
        </p:nvSpPr>
        <p:spPr>
          <a:xfrm>
            <a:off x="904375"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Premature death is higher and life expectancy is lower</a:t>
            </a:r>
            <a:endParaRPr sz="1800">
              <a:latin typeface="Sawarabi Mincho"/>
              <a:ea typeface="Sawarabi Mincho"/>
              <a:cs typeface="Sawarabi Mincho"/>
              <a:sym typeface="Sawarabi Mincho"/>
            </a:endParaRPr>
          </a:p>
        </p:txBody>
      </p:sp>
      <p:sp>
        <p:nvSpPr>
          <p:cNvPr id="121" name="Google Shape;121;p20"/>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22" name="Google Shape;122;p20"/>
          <p:cNvSpPr/>
          <p:nvPr/>
        </p:nvSpPr>
        <p:spPr>
          <a:xfrm>
            <a:off x="1463125" y="2051175"/>
            <a:ext cx="6197700" cy="1546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pic>
        <p:nvPicPr>
          <p:cNvPr id="123" name="Google Shape;123;p20"/>
          <p:cNvPicPr preferRelativeResize="0"/>
          <p:nvPr/>
        </p:nvPicPr>
        <p:blipFill>
          <a:blip r:embed="rId5">
            <a:alphaModFix/>
          </a:blip>
          <a:stretch>
            <a:fillRect/>
          </a:stretch>
        </p:blipFill>
        <p:spPr>
          <a:xfrm>
            <a:off x="1592200" y="2180975"/>
            <a:ext cx="5943600" cy="1133475"/>
          </a:xfrm>
          <a:prstGeom prst="rect">
            <a:avLst/>
          </a:prstGeom>
          <a:noFill/>
          <a:ln>
            <a:noFill/>
          </a:ln>
        </p:spPr>
      </p:pic>
      <p:sp>
        <p:nvSpPr>
          <p:cNvPr id="124" name="Google Shape;124;p20"/>
          <p:cNvSpPr txBox="1"/>
          <p:nvPr/>
        </p:nvSpPr>
        <p:spPr>
          <a:xfrm>
            <a:off x="3628425" y="3314450"/>
            <a:ext cx="40599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County Health Rankings and Roadmaps (CHRR), 2018-2020</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pic>
        <p:nvPicPr>
          <p:cNvPr id="129" name="Google Shape;129;p21"/>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30" name="Google Shape;130;p21"/>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31" name="Google Shape;131;p21"/>
          <p:cNvSpPr/>
          <p:nvPr/>
        </p:nvSpPr>
        <p:spPr>
          <a:xfrm>
            <a:off x="163150" y="120750"/>
            <a:ext cx="8795100" cy="49035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32" name="Google Shape;132;p21"/>
          <p:cNvSpPr txBox="1"/>
          <p:nvPr/>
        </p:nvSpPr>
        <p:spPr>
          <a:xfrm>
            <a:off x="5371350" y="4733325"/>
            <a:ext cx="36702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Mortality Rates, CDPH, County Health Status Profiles.</a:t>
            </a:r>
            <a:endParaRPr sz="1200">
              <a:solidFill>
                <a:schemeClr val="dk1"/>
              </a:solidFill>
            </a:endParaRPr>
          </a:p>
        </p:txBody>
      </p:sp>
      <p:pic>
        <p:nvPicPr>
          <p:cNvPr id="133" name="Google Shape;133;p21"/>
          <p:cNvPicPr preferRelativeResize="0"/>
          <p:nvPr/>
        </p:nvPicPr>
        <p:blipFill>
          <a:blip r:embed="rId5">
            <a:alphaModFix/>
          </a:blip>
          <a:stretch>
            <a:fillRect/>
          </a:stretch>
        </p:blipFill>
        <p:spPr>
          <a:xfrm>
            <a:off x="265950" y="408777"/>
            <a:ext cx="8577800" cy="4288875"/>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pic>
      <p:sp>
        <p:nvSpPr>
          <p:cNvPr id="134" name="Google Shape;134;p21"/>
          <p:cNvSpPr txBox="1"/>
          <p:nvPr/>
        </p:nvSpPr>
        <p:spPr>
          <a:xfrm>
            <a:off x="271750" y="76075"/>
            <a:ext cx="85779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Age-Adjusted Mortality Rates per 100,000 for Mendocino County</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pic>
        <p:nvPicPr>
          <p:cNvPr id="139" name="Google Shape;139;p22"/>
          <p:cNvPicPr preferRelativeResize="0"/>
          <p:nvPr/>
        </p:nvPicPr>
        <p:blipFill rotWithShape="1">
          <a:blip r:embed="rId4">
            <a:alphaModFix/>
          </a:blip>
          <a:srcRect t="7798" b="7806"/>
          <a:stretch/>
        </p:blipFill>
        <p:spPr>
          <a:xfrm>
            <a:off x="-1" y="0"/>
            <a:ext cx="9144003" cy="5143501"/>
          </a:xfrm>
          <a:prstGeom prst="rect">
            <a:avLst/>
          </a:prstGeom>
          <a:noFill/>
          <a:ln>
            <a:noFill/>
          </a:ln>
        </p:spPr>
      </p:pic>
      <p:sp>
        <p:nvSpPr>
          <p:cNvPr id="140" name="Google Shape;140;p22"/>
          <p:cNvSpPr/>
          <p:nvPr/>
        </p:nvSpPr>
        <p:spPr>
          <a:xfrm>
            <a:off x="918150" y="213360"/>
            <a:ext cx="7315200" cy="7773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Sawarabi Mincho"/>
                <a:ea typeface="Sawarabi Mincho"/>
                <a:cs typeface="Sawarabi Mincho"/>
                <a:sym typeface="Sawarabi Mincho"/>
              </a:rPr>
              <a:t>Other Health Outcomes </a:t>
            </a:r>
            <a:endParaRPr sz="1800">
              <a:latin typeface="Sawarabi Mincho"/>
              <a:ea typeface="Sawarabi Mincho"/>
              <a:cs typeface="Sawarabi Mincho"/>
              <a:sym typeface="Sawarabi Mincho"/>
            </a:endParaRPr>
          </a:p>
        </p:txBody>
      </p:sp>
      <p:sp>
        <p:nvSpPr>
          <p:cNvPr id="141" name="Google Shape;141;p22"/>
          <p:cNvSpPr txBox="1"/>
          <p:nvPr/>
        </p:nvSpPr>
        <p:spPr>
          <a:xfrm>
            <a:off x="2989175" y="2966425"/>
            <a:ext cx="193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i="1">
              <a:latin typeface="DM Sans"/>
              <a:ea typeface="DM Sans"/>
              <a:cs typeface="DM Sans"/>
              <a:sym typeface="DM Sans"/>
            </a:endParaRPr>
          </a:p>
        </p:txBody>
      </p:sp>
      <p:sp>
        <p:nvSpPr>
          <p:cNvPr id="142" name="Google Shape;142;p22"/>
          <p:cNvSpPr/>
          <p:nvPr/>
        </p:nvSpPr>
        <p:spPr>
          <a:xfrm>
            <a:off x="2954250" y="2800475"/>
            <a:ext cx="5897400" cy="1723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DM Sans"/>
              <a:ea typeface="DM Sans"/>
              <a:cs typeface="DM Sans"/>
              <a:sym typeface="DM Sans"/>
            </a:endParaRPr>
          </a:p>
        </p:txBody>
      </p:sp>
      <p:sp>
        <p:nvSpPr>
          <p:cNvPr id="143" name="Google Shape;143;p22"/>
          <p:cNvSpPr/>
          <p:nvPr/>
        </p:nvSpPr>
        <p:spPr>
          <a:xfrm>
            <a:off x="1155300" y="1363963"/>
            <a:ext cx="6840900" cy="1063200"/>
          </a:xfrm>
          <a:prstGeom prst="rect">
            <a:avLst/>
          </a:prstGeom>
          <a:solidFill>
            <a:schemeClr val="lt2"/>
          </a:solidFill>
          <a:ln w="9525"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DM Sans"/>
                <a:ea typeface="DM Sans"/>
                <a:cs typeface="DM Sans"/>
                <a:sym typeface="DM Sans"/>
              </a:rPr>
              <a:t>Data reveals moderately elevated rates of asthma, heart disease, and obesity in Humboldt, Mendocino, and Lake counties compared to the state. </a:t>
            </a:r>
            <a:endParaRPr>
              <a:latin typeface="DM Sans"/>
              <a:ea typeface="DM Sans"/>
              <a:cs typeface="DM Sans"/>
              <a:sym typeface="DM Sans"/>
            </a:endParaRPr>
          </a:p>
        </p:txBody>
      </p:sp>
      <p:pic>
        <p:nvPicPr>
          <p:cNvPr id="144" name="Google Shape;144;p22"/>
          <p:cNvPicPr preferRelativeResize="0"/>
          <p:nvPr/>
        </p:nvPicPr>
        <p:blipFill>
          <a:blip r:embed="rId5">
            <a:alphaModFix/>
          </a:blip>
          <a:stretch>
            <a:fillRect/>
          </a:stretch>
        </p:blipFill>
        <p:spPr>
          <a:xfrm>
            <a:off x="2954250" y="3105275"/>
            <a:ext cx="5943600" cy="1019175"/>
          </a:xfrm>
          <a:prstGeom prst="rect">
            <a:avLst/>
          </a:prstGeom>
          <a:noFill/>
          <a:ln>
            <a:noFill/>
          </a:ln>
        </p:spPr>
      </p:pic>
      <p:sp>
        <p:nvSpPr>
          <p:cNvPr id="145" name="Google Shape;145;p22"/>
          <p:cNvSpPr txBox="1"/>
          <p:nvPr/>
        </p:nvSpPr>
        <p:spPr>
          <a:xfrm>
            <a:off x="5249550" y="4097075"/>
            <a:ext cx="36021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DM Sans"/>
                <a:ea typeface="DM Sans"/>
                <a:cs typeface="DM Sans"/>
                <a:sym typeface="DM Sans"/>
              </a:rPr>
              <a:t>Data: California Health Information Survey (CHIS), Blood Pressure 2019-2022, All Other 2011-2022. </a:t>
            </a:r>
            <a:endParaRPr sz="1000">
              <a:solidFill>
                <a:schemeClr val="dk1"/>
              </a:solidFill>
              <a:latin typeface="DM Sans"/>
              <a:ea typeface="DM Sans"/>
              <a:cs typeface="DM Sans"/>
              <a:sym typeface="DM Sans"/>
            </a:endParaRPr>
          </a:p>
          <a:p>
            <a:pPr marL="0" lvl="0" indent="0" algn="l" rtl="0">
              <a:spcBef>
                <a:spcPts val="0"/>
              </a:spcBef>
              <a:spcAft>
                <a:spcPts val="0"/>
              </a:spcAft>
              <a:buNone/>
            </a:pPr>
            <a:endParaRPr sz="1200">
              <a:solidFill>
                <a:schemeClr val="dk1"/>
              </a:solidFill>
            </a:endParaRPr>
          </a:p>
        </p:txBody>
      </p:sp>
      <p:sp>
        <p:nvSpPr>
          <p:cNvPr id="146" name="Google Shape;146;p22"/>
          <p:cNvSpPr txBox="1"/>
          <p:nvPr/>
        </p:nvSpPr>
        <p:spPr>
          <a:xfrm>
            <a:off x="2954250" y="2800475"/>
            <a:ext cx="5897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DM Sans"/>
                <a:ea typeface="DM Sans"/>
                <a:cs typeface="DM Sans"/>
                <a:sym typeface="DM Sans"/>
              </a:rPr>
              <a:t>Morbidities, Percent of Population. Humboldt, Mendocino, Lake Counties (HML).</a:t>
            </a:r>
            <a:endParaRPr>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4278</Words>
  <Application>Microsoft Office PowerPoint</Application>
  <PresentationFormat>On-screen Show (16:9)</PresentationFormat>
  <Paragraphs>250</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Simple Light</vt:lpstr>
      <vt:lpstr>California’s Redwood Coast: Exploring the Roots of Health Disparities</vt:lpstr>
      <vt:lpstr>PowerPoint Presentation</vt:lpstr>
      <vt:lpstr>PowerPoint Presentation</vt:lpstr>
      <vt:lpstr>PowerPoint Presentation</vt:lpstr>
      <vt:lpstr>PowerPoint Presentation</vt:lpstr>
      <vt:lpstr>Overview of Health Outcomes</vt:lpstr>
      <vt:lpstr>PowerPoint Presentation</vt:lpstr>
      <vt:lpstr>PowerPoint Presentation</vt:lpstr>
      <vt:lpstr>PowerPoint Presentation</vt:lpstr>
      <vt:lpstr>PowerPoint Presentation</vt:lpstr>
      <vt:lpstr>PowerPoint Presentation</vt:lpstr>
      <vt:lpstr>“Proximate”Risk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Social Institutional, and Environmental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Equity Analysis and Vulnerable Populations</vt:lpstr>
      <vt:lpstr>PowerPoint Presentation</vt:lpstr>
      <vt:lpstr>PowerPoint Presentation</vt:lpstr>
      <vt:lpstr>Areas of Focus and Recommendations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California’s Redwood Coast: Exploring the Roots of Health Disparities</dc:title>
  <dc:creator>Leigh A Pierre-Oetker</dc:creator>
  <cp:lastModifiedBy>Leigh A Pierre-Oetker</cp:lastModifiedBy>
  <cp:revision>3</cp:revision>
  <dcterms:modified xsi:type="dcterms:W3CDTF">2024-05-30T00:11:23Z</dcterms:modified>
</cp:coreProperties>
</file>